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Montserrat Extra-Bold" panose="020B0604020202020204" charset="-94"/>
      <p:regular r:id="rId17"/>
    </p:embeddedFont>
    <p:embeddedFont>
      <p:font typeface="Arimo" panose="020B0604020202020204" charset="0"/>
      <p:regular r:id="rId18"/>
    </p:embeddedFont>
    <p:embeddedFont>
      <p:font typeface="Andada" panose="020B0604020202020204" charset="-94"/>
      <p:regular r:id="rId19"/>
    </p:embeddedFont>
    <p:embeddedFont>
      <p:font typeface="DejaVu Serif" panose="020B0604020202020204" charset="0"/>
      <p:regular r:id="rId20"/>
    </p:embeddedFont>
    <p:embeddedFont>
      <p:font typeface="Calibri" panose="020F0502020204030204" pitchFamily="34" charset="0"/>
      <p:regular r:id="rId21"/>
      <p:bold r:id="rId22"/>
      <p:italic r:id="rId23"/>
      <p:boldItalic r:id="rId24"/>
    </p:embeddedFont>
    <p:embeddedFont>
      <p:font typeface="Abril Fatface" panose="020B0604020202020204" charset="-94"/>
      <p:regular r:id="rId25"/>
    </p:embeddedFont>
    <p:embeddedFont>
      <p:font typeface="Andada Bold" panose="020B0604020202020204" charset="-94"/>
      <p:regular r:id="rId26"/>
    </p:embeddedFont>
    <p:embeddedFont>
      <p:font typeface="Montserrat Extra-Bold Bold" panose="020B0604020202020204" charset="-94"/>
      <p:regular r:id="rId27"/>
    </p:embeddedFont>
    <p:embeddedFont>
      <p:font typeface="Montserrat Semi-Bold" panose="020B0604020202020204" charset="-9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1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8.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6.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8.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814113">
            <a:off x="-6768463" y="158944"/>
            <a:ext cx="13181262" cy="95564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814113">
            <a:off x="-8025279" y="615160"/>
            <a:ext cx="12620968" cy="9150202"/>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782800" y="-986749"/>
            <a:ext cx="4934266" cy="4632042"/>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6405" y="4898812"/>
            <a:ext cx="7083400" cy="5221056"/>
          </a:xfrm>
          <a:prstGeom prst="rect">
            <a:avLst/>
          </a:prstGeom>
        </p:spPr>
      </p:pic>
      <p:sp>
        <p:nvSpPr>
          <p:cNvPr id="7" name="TextBox 7"/>
          <p:cNvSpPr txBox="1"/>
          <p:nvPr/>
        </p:nvSpPr>
        <p:spPr>
          <a:xfrm>
            <a:off x="4771897" y="409162"/>
            <a:ext cx="9778485" cy="2264417"/>
          </a:xfrm>
          <a:prstGeom prst="rect">
            <a:avLst/>
          </a:prstGeom>
        </p:spPr>
        <p:txBody>
          <a:bodyPr lIns="0" tIns="0" rIns="0" bIns="0" rtlCol="0" anchor="t">
            <a:spAutoFit/>
          </a:bodyPr>
          <a:lstStyle/>
          <a:p>
            <a:pPr>
              <a:lnSpc>
                <a:spcPts val="18511"/>
              </a:lnSpc>
            </a:pPr>
            <a:r>
              <a:rPr lang="en-US" sz="13222" dirty="0" smtClean="0">
                <a:solidFill>
                  <a:srgbClr val="282120"/>
                </a:solidFill>
                <a:latin typeface="Montserrat Extra-Bold"/>
              </a:rPr>
              <a:t>GÜVENL</a:t>
            </a:r>
            <a:r>
              <a:rPr lang="tr-TR" sz="13222" dirty="0" smtClean="0">
                <a:solidFill>
                  <a:srgbClr val="282120"/>
                </a:solidFill>
                <a:latin typeface="Montserrat Extra-Bold"/>
              </a:rPr>
              <a:t>İ</a:t>
            </a:r>
            <a:endParaRPr lang="en-US" sz="13222" dirty="0">
              <a:solidFill>
                <a:srgbClr val="282120"/>
              </a:solidFill>
              <a:latin typeface="Montserrat Extra-Bold"/>
            </a:endParaRPr>
          </a:p>
        </p:txBody>
      </p:sp>
      <p:sp>
        <p:nvSpPr>
          <p:cNvPr id="8" name="TextBox 8"/>
          <p:cNvSpPr txBox="1"/>
          <p:nvPr/>
        </p:nvSpPr>
        <p:spPr>
          <a:xfrm>
            <a:off x="5488522" y="2597826"/>
            <a:ext cx="9778485" cy="2032588"/>
          </a:xfrm>
          <a:prstGeom prst="rect">
            <a:avLst/>
          </a:prstGeom>
        </p:spPr>
        <p:txBody>
          <a:bodyPr lIns="0" tIns="0" rIns="0" bIns="0" rtlCol="0" anchor="t">
            <a:spAutoFit/>
          </a:bodyPr>
          <a:lstStyle/>
          <a:p>
            <a:pPr>
              <a:lnSpc>
                <a:spcPts val="16589"/>
              </a:lnSpc>
            </a:pPr>
            <a:r>
              <a:rPr lang="tr-TR" sz="11849" spc="118" dirty="0">
                <a:solidFill>
                  <a:srgbClr val="282120"/>
                </a:solidFill>
                <a:latin typeface="Montserrat Extra-Bold"/>
              </a:rPr>
              <a:t>İ</a:t>
            </a:r>
            <a:r>
              <a:rPr lang="en-US" sz="11849" spc="118" dirty="0" smtClean="0">
                <a:solidFill>
                  <a:srgbClr val="282120"/>
                </a:solidFill>
                <a:latin typeface="Montserrat Extra-Bold"/>
              </a:rPr>
              <a:t>NTERNET</a:t>
            </a:r>
            <a:endParaRPr lang="en-US" sz="11849" spc="118" dirty="0">
              <a:solidFill>
                <a:srgbClr val="282120"/>
              </a:solidFill>
              <a:latin typeface="Montserrat Extra-Bold"/>
            </a:endParaRPr>
          </a:p>
        </p:txBody>
      </p:sp>
      <p:sp>
        <p:nvSpPr>
          <p:cNvPr id="9" name="TextBox 9"/>
          <p:cNvSpPr txBox="1"/>
          <p:nvPr/>
        </p:nvSpPr>
        <p:spPr>
          <a:xfrm>
            <a:off x="7279805" y="4630414"/>
            <a:ext cx="6307806" cy="1351773"/>
          </a:xfrm>
          <a:prstGeom prst="rect">
            <a:avLst/>
          </a:prstGeom>
        </p:spPr>
        <p:txBody>
          <a:bodyPr lIns="0" tIns="0" rIns="0" bIns="0" rtlCol="0" anchor="t">
            <a:spAutoFit/>
          </a:bodyPr>
          <a:lstStyle/>
          <a:p>
            <a:pPr>
              <a:lnSpc>
                <a:spcPts val="11061"/>
              </a:lnSpc>
            </a:pPr>
            <a:r>
              <a:rPr lang="en-US" sz="7901" spc="79">
                <a:solidFill>
                  <a:srgbClr val="282120"/>
                </a:solidFill>
                <a:latin typeface="Montserrat Extra-Bold"/>
              </a:rPr>
              <a:t>KULLANIMI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73914">
            <a:off x="14064303" y="1956253"/>
            <a:ext cx="4011856" cy="2833374"/>
          </a:xfrm>
          <a:prstGeom prst="rect">
            <a:avLst/>
          </a:prstGeom>
        </p:spPr>
      </p:pic>
      <p:sp>
        <p:nvSpPr>
          <p:cNvPr id="3" name="TextBox 3"/>
          <p:cNvSpPr txBox="1"/>
          <p:nvPr/>
        </p:nvSpPr>
        <p:spPr>
          <a:xfrm>
            <a:off x="4152993" y="3120000"/>
            <a:ext cx="9539126" cy="4269341"/>
          </a:xfrm>
          <a:prstGeom prst="rect">
            <a:avLst/>
          </a:prstGeom>
        </p:spPr>
        <p:txBody>
          <a:bodyPr lIns="0" tIns="0" rIns="0" bIns="0" rtlCol="0" anchor="t">
            <a:spAutoFit/>
          </a:bodyPr>
          <a:lstStyle/>
          <a:p>
            <a:pPr algn="just">
              <a:lnSpc>
                <a:spcPts val="5656"/>
              </a:lnSpc>
            </a:pPr>
            <a:r>
              <a:rPr lang="en-US" sz="4040">
                <a:solidFill>
                  <a:srgbClr val="282120"/>
                </a:solidFill>
                <a:latin typeface="Andada"/>
              </a:rPr>
              <a:t>Herkese açık wifi kullanırken dikkatli olun. Herkese açık ağlara erişirken, korsanlar kötü amaçlı yazılımları dağıtmak ve özel bilgilere erişmek için güvenli olmayan ağları kullanabilir.</a:t>
            </a:r>
          </a:p>
          <a:p>
            <a:pPr algn="just">
              <a:lnSpc>
                <a:spcPts val="5656"/>
              </a:lnSpc>
            </a:pPr>
            <a:endParaRPr lang="en-US" sz="4040">
              <a:solidFill>
                <a:srgbClr val="282120"/>
              </a:solidFill>
              <a:latin typeface="Andada"/>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9309"/>
          <a:stretch>
            <a:fillRect/>
          </a:stretch>
        </p:blipFill>
        <p:spPr>
          <a:xfrm rot="-6429196">
            <a:off x="-696718" y="4893514"/>
            <a:ext cx="5642080" cy="719305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9652" y="5916706"/>
            <a:ext cx="3994785" cy="4114800"/>
          </a:xfrm>
          <a:prstGeom prst="rect">
            <a:avLst/>
          </a:prstGeom>
        </p:spPr>
      </p:pic>
      <p:sp>
        <p:nvSpPr>
          <p:cNvPr id="6" name="TextBox 6"/>
          <p:cNvSpPr txBox="1"/>
          <p:nvPr/>
        </p:nvSpPr>
        <p:spPr>
          <a:xfrm>
            <a:off x="14742679" y="962573"/>
            <a:ext cx="2011781" cy="4334960"/>
          </a:xfrm>
          <a:prstGeom prst="rect">
            <a:avLst/>
          </a:prstGeom>
        </p:spPr>
        <p:txBody>
          <a:bodyPr lIns="0" tIns="0" rIns="0" bIns="0" rtlCol="0" anchor="t">
            <a:spAutoFit/>
          </a:bodyPr>
          <a:lstStyle/>
          <a:p>
            <a:pPr algn="ctr">
              <a:lnSpc>
                <a:spcPts val="35415"/>
              </a:lnSpc>
            </a:pPr>
            <a:r>
              <a:rPr lang="en-US" sz="25296">
                <a:solidFill>
                  <a:srgbClr val="1F4766"/>
                </a:solidFill>
                <a:latin typeface="Montserrat Extra-Bold Bold"/>
              </a:rPr>
              <a:t>7</a:t>
            </a:r>
          </a:p>
        </p:txBody>
      </p:sp>
      <p:sp>
        <p:nvSpPr>
          <p:cNvPr id="7" name="TextBox 7"/>
          <p:cNvSpPr txBox="1"/>
          <p:nvPr/>
        </p:nvSpPr>
        <p:spPr>
          <a:xfrm>
            <a:off x="1520340" y="923925"/>
            <a:ext cx="12585282" cy="2879453"/>
          </a:xfrm>
          <a:prstGeom prst="rect">
            <a:avLst/>
          </a:prstGeom>
        </p:spPr>
        <p:txBody>
          <a:bodyPr lIns="0" tIns="0" rIns="0" bIns="0" rtlCol="0" anchor="t">
            <a:spAutoFit/>
          </a:bodyPr>
          <a:lstStyle/>
          <a:p>
            <a:pPr algn="r">
              <a:lnSpc>
                <a:spcPts val="7697"/>
              </a:lnSpc>
            </a:pPr>
            <a:r>
              <a:rPr lang="en-US" sz="5497">
                <a:solidFill>
                  <a:srgbClr val="282120"/>
                </a:solidFill>
                <a:latin typeface="Montserrat Semi-Bold"/>
              </a:rPr>
              <a:t>Herkese Açık Wifi Konusunda Dikkatli Olun</a:t>
            </a:r>
          </a:p>
          <a:p>
            <a:pPr algn="r">
              <a:lnSpc>
                <a:spcPts val="7697"/>
              </a:lnSpc>
            </a:pPr>
            <a:endParaRPr lang="en-US" sz="5497">
              <a:solidFill>
                <a:srgbClr val="282120"/>
              </a:solidFill>
              <a:latin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63524" y="7926568"/>
            <a:ext cx="6901572" cy="43652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753" y="909681"/>
            <a:ext cx="3504160" cy="3693449"/>
          </a:xfrm>
          <a:prstGeom prst="rect">
            <a:avLst/>
          </a:prstGeom>
        </p:spPr>
      </p:pic>
      <p:pic>
        <p:nvPicPr>
          <p:cNvPr id="4" name="Picture 4"/>
          <p:cNvPicPr>
            <a:picLocks noChangeAspect="1"/>
          </p:cNvPicPr>
          <p:nvPr/>
        </p:nvPicPr>
        <p:blipFill>
          <a:blip r:embed="rId6"/>
          <a:srcRect l="17522"/>
          <a:stretch>
            <a:fillRect/>
          </a:stretch>
        </p:blipFill>
        <p:spPr>
          <a:xfrm>
            <a:off x="3991312" y="6045602"/>
            <a:ext cx="5473601" cy="3480095"/>
          </a:xfrm>
          <a:prstGeom prst="rect">
            <a:avLst/>
          </a:prstGeom>
        </p:spPr>
      </p:pic>
      <p:pic>
        <p:nvPicPr>
          <p:cNvPr id="5" name="Picture 5"/>
          <p:cNvPicPr>
            <a:picLocks noChangeAspect="1"/>
          </p:cNvPicPr>
          <p:nvPr/>
        </p:nvPicPr>
        <p:blipFill>
          <a:blip r:embed="rId7"/>
          <a:srcRect l="4783" r="4783" b="14168"/>
          <a:stretch>
            <a:fillRect/>
          </a:stretch>
        </p:blipFill>
        <p:spPr>
          <a:xfrm>
            <a:off x="12675351" y="5566137"/>
            <a:ext cx="4583949" cy="4100479"/>
          </a:xfrm>
          <a:prstGeom prst="rect">
            <a:avLst/>
          </a:prstGeom>
        </p:spPr>
      </p:pic>
      <p:sp>
        <p:nvSpPr>
          <p:cNvPr id="6" name="TextBox 6"/>
          <p:cNvSpPr txBox="1"/>
          <p:nvPr/>
        </p:nvSpPr>
        <p:spPr>
          <a:xfrm>
            <a:off x="1662587" y="824212"/>
            <a:ext cx="1956248" cy="3950251"/>
          </a:xfrm>
          <a:prstGeom prst="rect">
            <a:avLst/>
          </a:prstGeom>
        </p:spPr>
        <p:txBody>
          <a:bodyPr lIns="0" tIns="0" rIns="0" bIns="0" rtlCol="0" anchor="t">
            <a:spAutoFit/>
          </a:bodyPr>
          <a:lstStyle/>
          <a:p>
            <a:pPr algn="ctr">
              <a:lnSpc>
                <a:spcPts val="32233"/>
              </a:lnSpc>
            </a:pPr>
            <a:r>
              <a:rPr lang="en-US" sz="23024">
                <a:solidFill>
                  <a:srgbClr val="2062A9"/>
                </a:solidFill>
                <a:latin typeface="Montserrat Extra-Bold"/>
              </a:rPr>
              <a:t>8</a:t>
            </a:r>
          </a:p>
        </p:txBody>
      </p:sp>
      <p:sp>
        <p:nvSpPr>
          <p:cNvPr id="7" name="TextBox 7"/>
          <p:cNvSpPr txBox="1"/>
          <p:nvPr/>
        </p:nvSpPr>
        <p:spPr>
          <a:xfrm>
            <a:off x="3843552" y="1131935"/>
            <a:ext cx="13739000" cy="1891240"/>
          </a:xfrm>
          <a:prstGeom prst="rect">
            <a:avLst/>
          </a:prstGeom>
        </p:spPr>
        <p:txBody>
          <a:bodyPr lIns="0" tIns="0" rIns="0" bIns="0" rtlCol="0" anchor="t">
            <a:spAutoFit/>
          </a:bodyPr>
          <a:lstStyle/>
          <a:p>
            <a:pPr algn="ctr">
              <a:lnSpc>
                <a:spcPts val="7577"/>
              </a:lnSpc>
            </a:pPr>
            <a:r>
              <a:rPr lang="en-US" sz="5412">
                <a:solidFill>
                  <a:srgbClr val="000000"/>
                </a:solidFill>
                <a:latin typeface="Montserrat Semi-Bold"/>
              </a:rPr>
              <a:t>Güvenli İnternet Hizmeti’ni Tercih Edin</a:t>
            </a:r>
          </a:p>
          <a:p>
            <a:pPr algn="ctr">
              <a:lnSpc>
                <a:spcPts val="7577"/>
              </a:lnSpc>
            </a:pPr>
            <a:endParaRPr lang="en-US" sz="5412">
              <a:solidFill>
                <a:srgbClr val="000000"/>
              </a:solidFill>
              <a:latin typeface="Montserrat Semi-Bold"/>
            </a:endParaRPr>
          </a:p>
        </p:txBody>
      </p:sp>
      <p:sp>
        <p:nvSpPr>
          <p:cNvPr id="8" name="TextBox 8"/>
          <p:cNvSpPr txBox="1"/>
          <p:nvPr/>
        </p:nvSpPr>
        <p:spPr>
          <a:xfrm>
            <a:off x="5031297" y="2634037"/>
            <a:ext cx="12228003" cy="3590128"/>
          </a:xfrm>
          <a:prstGeom prst="rect">
            <a:avLst/>
          </a:prstGeom>
        </p:spPr>
        <p:txBody>
          <a:bodyPr lIns="0" tIns="0" rIns="0" bIns="0" rtlCol="0" anchor="t">
            <a:spAutoFit/>
          </a:bodyPr>
          <a:lstStyle/>
          <a:p>
            <a:pPr algn="ctr">
              <a:lnSpc>
                <a:spcPts val="4759"/>
              </a:lnSpc>
            </a:pPr>
            <a:r>
              <a:rPr lang="en-US" sz="3399">
                <a:solidFill>
                  <a:srgbClr val="000000"/>
                </a:solidFill>
                <a:latin typeface="Andada"/>
              </a:rPr>
              <a:t>İnternetteki zararlı içeriklerden sizi ve ailenizi büyük oranda koruyan “Güvenli İnternet Hizmetini” (http://www.guvenlinet.org.tr/) kullanmanızı tavsiye ederiz. İnternet servis sağlayıcıları tarafından ücretsiz olarak sunulan Güvenli İnternet Hizmeti için detaylı bilgiye guvenlinet adresinden ulaşabilirsiniz.</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54849" y="876300"/>
            <a:ext cx="12614979" cy="4374957"/>
          </a:xfrm>
          <a:prstGeom prst="rect">
            <a:avLst/>
          </a:prstGeom>
        </p:spPr>
        <p:txBody>
          <a:bodyPr lIns="0" tIns="0" rIns="0" bIns="0" rtlCol="0" anchor="t">
            <a:spAutoFit/>
          </a:bodyPr>
          <a:lstStyle/>
          <a:p>
            <a:pPr algn="ctr">
              <a:lnSpc>
                <a:spcPts val="11200"/>
              </a:lnSpc>
            </a:pPr>
            <a:r>
              <a:rPr lang="en-US" sz="8000">
                <a:solidFill>
                  <a:srgbClr val="000000"/>
                </a:solidFill>
                <a:latin typeface="Montserrat Semi-Bold"/>
              </a:rPr>
              <a:t>Uygunsuz İçerikleri İhbar Edin!</a:t>
            </a:r>
          </a:p>
          <a:p>
            <a:pPr algn="ctr">
              <a:lnSpc>
                <a:spcPts val="12599"/>
              </a:lnSpc>
            </a:pPr>
            <a:endParaRPr lang="en-US" sz="8000">
              <a:solidFill>
                <a:srgbClr val="000000"/>
              </a:solidFill>
              <a:latin typeface="Montserrat Semi-Bold"/>
            </a:endParaRPr>
          </a:p>
        </p:txBody>
      </p:sp>
      <p:sp>
        <p:nvSpPr>
          <p:cNvPr id="3" name="TextBox 3"/>
          <p:cNvSpPr txBox="1"/>
          <p:nvPr/>
        </p:nvSpPr>
        <p:spPr>
          <a:xfrm>
            <a:off x="2322658" y="5057775"/>
            <a:ext cx="14017410" cy="3060778"/>
          </a:xfrm>
          <a:prstGeom prst="rect">
            <a:avLst/>
          </a:prstGeom>
        </p:spPr>
        <p:txBody>
          <a:bodyPr lIns="0" tIns="0" rIns="0" bIns="0" rtlCol="0" anchor="t">
            <a:spAutoFit/>
          </a:bodyPr>
          <a:lstStyle/>
          <a:p>
            <a:pPr algn="ctr">
              <a:lnSpc>
                <a:spcPts val="6108"/>
              </a:lnSpc>
            </a:pPr>
            <a:r>
              <a:rPr lang="en-US" sz="4363">
                <a:solidFill>
                  <a:srgbClr val="000000"/>
                </a:solidFill>
                <a:latin typeface="Andada"/>
              </a:rPr>
              <a:t>Anne ve babalar, çocuklarının ve kendilerinin internet kullanımı sırasında karşılaşabilecekleri zararlı içerikleri ihbarweb </a:t>
            </a:r>
            <a:r>
              <a:rPr lang="en-US" sz="4363">
                <a:solidFill>
                  <a:srgbClr val="000000"/>
                </a:solidFill>
                <a:latin typeface="Andada Bold"/>
              </a:rPr>
              <a:t>(http://www.ihbarweb.org.tr/)</a:t>
            </a:r>
            <a:r>
              <a:rPr lang="en-US" sz="4363">
                <a:solidFill>
                  <a:srgbClr val="000000"/>
                </a:solidFill>
                <a:latin typeface="Andada"/>
              </a:rPr>
              <a:t> sitesine mutlaka bildirmelidirler.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11158" y="866775"/>
            <a:ext cx="14080564" cy="3133671"/>
          </a:xfrm>
          <a:prstGeom prst="rect">
            <a:avLst/>
          </a:prstGeom>
        </p:spPr>
        <p:txBody>
          <a:bodyPr lIns="0" tIns="0" rIns="0" bIns="0" rtlCol="0" anchor="t">
            <a:spAutoFit/>
          </a:bodyPr>
          <a:lstStyle/>
          <a:p>
            <a:pPr algn="ctr">
              <a:lnSpc>
                <a:spcPts val="12599"/>
              </a:lnSpc>
            </a:pPr>
            <a:r>
              <a:rPr lang="en-US" sz="9000" dirty="0">
                <a:solidFill>
                  <a:srgbClr val="000000"/>
                </a:solidFill>
                <a:latin typeface="Abril Fatface"/>
              </a:rPr>
              <a:t>İNTERNETTE ÖNCE DÜŞÜN SONRA PAYLAŞ!!! </a:t>
            </a:r>
          </a:p>
        </p:txBody>
      </p:sp>
      <p:sp>
        <p:nvSpPr>
          <p:cNvPr id="3" name="TextBox 3"/>
          <p:cNvSpPr txBox="1"/>
          <p:nvPr/>
        </p:nvSpPr>
        <p:spPr>
          <a:xfrm>
            <a:off x="281868" y="7234759"/>
            <a:ext cx="2623527" cy="892556"/>
          </a:xfrm>
          <a:prstGeom prst="rect">
            <a:avLst/>
          </a:prstGeom>
        </p:spPr>
        <p:txBody>
          <a:bodyPr lIns="0" tIns="0" rIns="0" bIns="0" rtlCol="0" anchor="t">
            <a:spAutoFit/>
          </a:bodyPr>
          <a:lstStyle/>
          <a:p>
            <a:pPr algn="ctr">
              <a:lnSpc>
                <a:spcPts val="3570"/>
              </a:lnSpc>
            </a:pPr>
            <a:r>
              <a:rPr lang="en-US" sz="2550">
                <a:solidFill>
                  <a:srgbClr val="000000"/>
                </a:solidFill>
                <a:latin typeface="Arimo"/>
              </a:rPr>
              <a:t>PAYLAŞIMIN DOĞRU MU?</a:t>
            </a:r>
          </a:p>
        </p:txBody>
      </p:sp>
      <p:sp>
        <p:nvSpPr>
          <p:cNvPr id="4" name="TextBox 4"/>
          <p:cNvSpPr txBox="1"/>
          <p:nvPr/>
        </p:nvSpPr>
        <p:spPr>
          <a:xfrm>
            <a:off x="3399041" y="7178298"/>
            <a:ext cx="2623527" cy="892556"/>
          </a:xfrm>
          <a:prstGeom prst="rect">
            <a:avLst/>
          </a:prstGeom>
        </p:spPr>
        <p:txBody>
          <a:bodyPr lIns="0" tIns="0" rIns="0" bIns="0" rtlCol="0" anchor="t">
            <a:spAutoFit/>
          </a:bodyPr>
          <a:lstStyle/>
          <a:p>
            <a:pPr algn="ctr">
              <a:lnSpc>
                <a:spcPts val="3570"/>
              </a:lnSpc>
            </a:pPr>
            <a:r>
              <a:rPr lang="en-US" sz="2550">
                <a:solidFill>
                  <a:srgbClr val="000000"/>
                </a:solidFill>
                <a:latin typeface="Arimo"/>
              </a:rPr>
              <a:t>PAYLAŞIMIN ÜRETKEN Mİ?</a:t>
            </a:r>
          </a:p>
        </p:txBody>
      </p:sp>
      <p:grpSp>
        <p:nvGrpSpPr>
          <p:cNvPr id="5" name="Group 5"/>
          <p:cNvGrpSpPr/>
          <p:nvPr/>
        </p:nvGrpSpPr>
        <p:grpSpPr>
          <a:xfrm>
            <a:off x="3308839" y="3908631"/>
            <a:ext cx="3025518" cy="2800859"/>
            <a:chOff x="0" y="-16878"/>
            <a:chExt cx="812800" cy="924981"/>
          </a:xfrm>
        </p:grpSpPr>
        <p:sp>
          <p:nvSpPr>
            <p:cNvPr id="6" name="Freeform 6"/>
            <p:cNvSpPr/>
            <p:nvPr/>
          </p:nvSpPr>
          <p:spPr>
            <a:xfrm>
              <a:off x="0" y="-16878"/>
              <a:ext cx="812800" cy="924981"/>
            </a:xfrm>
            <a:custGeom>
              <a:avLst/>
              <a:gdLst/>
              <a:ahLst/>
              <a:cxnLst/>
              <a:rect l="l" t="t" r="r" b="b"/>
              <a:pathLst>
                <a:path w="812800" h="924981">
                  <a:moveTo>
                    <a:pt x="406400" y="0"/>
                  </a:moveTo>
                  <a:lnTo>
                    <a:pt x="445826" y="37950"/>
                  </a:lnTo>
                  <a:lnTo>
                    <a:pt x="491360" y="10107"/>
                  </a:lnTo>
                  <a:lnTo>
                    <a:pt x="522953" y="56505"/>
                  </a:lnTo>
                  <a:lnTo>
                    <a:pt x="572609" y="39984"/>
                  </a:lnTo>
                  <a:lnTo>
                    <a:pt x="594986" y="92803"/>
                  </a:lnTo>
                  <a:lnTo>
                    <a:pt x="646591" y="88328"/>
                  </a:lnTo>
                  <a:lnTo>
                    <a:pt x="658778" y="145258"/>
                  </a:lnTo>
                  <a:lnTo>
                    <a:pt x="710077" y="153024"/>
                  </a:lnTo>
                  <a:lnTo>
                    <a:pt x="711539" y="211578"/>
                  </a:lnTo>
                  <a:lnTo>
                    <a:pt x="760292" y="231245"/>
                  </a:lnTo>
                  <a:lnTo>
                    <a:pt x="750965" y="288863"/>
                  </a:lnTo>
                  <a:lnTo>
                    <a:pt x="795038" y="319574"/>
                  </a:lnTo>
                  <a:lnTo>
                    <a:pt x="775331" y="373737"/>
                  </a:lnTo>
                  <a:lnTo>
                    <a:pt x="812800" y="414147"/>
                  </a:lnTo>
                  <a:lnTo>
                    <a:pt x="783573" y="462490"/>
                  </a:lnTo>
                  <a:lnTo>
                    <a:pt x="812800" y="510833"/>
                  </a:lnTo>
                  <a:lnTo>
                    <a:pt x="775331" y="551244"/>
                  </a:lnTo>
                  <a:lnTo>
                    <a:pt x="795038" y="605407"/>
                  </a:lnTo>
                  <a:lnTo>
                    <a:pt x="750965" y="636118"/>
                  </a:lnTo>
                  <a:lnTo>
                    <a:pt x="760292" y="693735"/>
                  </a:lnTo>
                  <a:lnTo>
                    <a:pt x="711539" y="713403"/>
                  </a:lnTo>
                  <a:lnTo>
                    <a:pt x="710077" y="771957"/>
                  </a:lnTo>
                  <a:lnTo>
                    <a:pt x="658778" y="779723"/>
                  </a:lnTo>
                  <a:lnTo>
                    <a:pt x="646591" y="836652"/>
                  </a:lnTo>
                  <a:lnTo>
                    <a:pt x="594986" y="832178"/>
                  </a:lnTo>
                  <a:lnTo>
                    <a:pt x="572609" y="884997"/>
                  </a:lnTo>
                  <a:lnTo>
                    <a:pt x="522953" y="868476"/>
                  </a:lnTo>
                  <a:lnTo>
                    <a:pt x="491360" y="914874"/>
                  </a:lnTo>
                  <a:lnTo>
                    <a:pt x="445826" y="887030"/>
                  </a:lnTo>
                  <a:lnTo>
                    <a:pt x="406400" y="924981"/>
                  </a:lnTo>
                  <a:lnTo>
                    <a:pt x="366974" y="887030"/>
                  </a:lnTo>
                  <a:lnTo>
                    <a:pt x="321440" y="914874"/>
                  </a:lnTo>
                  <a:lnTo>
                    <a:pt x="289847" y="868476"/>
                  </a:lnTo>
                  <a:lnTo>
                    <a:pt x="240191" y="884997"/>
                  </a:lnTo>
                  <a:lnTo>
                    <a:pt x="217814" y="832178"/>
                  </a:lnTo>
                  <a:lnTo>
                    <a:pt x="166209" y="836652"/>
                  </a:lnTo>
                  <a:lnTo>
                    <a:pt x="154022" y="779723"/>
                  </a:lnTo>
                  <a:lnTo>
                    <a:pt x="102722" y="771957"/>
                  </a:lnTo>
                  <a:lnTo>
                    <a:pt x="101260" y="713403"/>
                  </a:lnTo>
                  <a:lnTo>
                    <a:pt x="52509" y="693735"/>
                  </a:lnTo>
                  <a:lnTo>
                    <a:pt x="61835" y="636118"/>
                  </a:lnTo>
                  <a:lnTo>
                    <a:pt x="17762" y="605407"/>
                  </a:lnTo>
                  <a:lnTo>
                    <a:pt x="37469" y="551244"/>
                  </a:lnTo>
                  <a:lnTo>
                    <a:pt x="0" y="510833"/>
                  </a:lnTo>
                  <a:lnTo>
                    <a:pt x="29227" y="462490"/>
                  </a:lnTo>
                  <a:lnTo>
                    <a:pt x="0" y="414147"/>
                  </a:lnTo>
                  <a:lnTo>
                    <a:pt x="37469" y="373737"/>
                  </a:lnTo>
                  <a:lnTo>
                    <a:pt x="17762" y="319574"/>
                  </a:lnTo>
                  <a:lnTo>
                    <a:pt x="61835" y="288863"/>
                  </a:lnTo>
                  <a:lnTo>
                    <a:pt x="52509" y="231245"/>
                  </a:lnTo>
                  <a:lnTo>
                    <a:pt x="101260" y="211578"/>
                  </a:lnTo>
                  <a:lnTo>
                    <a:pt x="102722" y="153024"/>
                  </a:lnTo>
                  <a:lnTo>
                    <a:pt x="154022" y="145258"/>
                  </a:lnTo>
                  <a:lnTo>
                    <a:pt x="166209" y="88328"/>
                  </a:lnTo>
                  <a:lnTo>
                    <a:pt x="217814" y="92803"/>
                  </a:lnTo>
                  <a:lnTo>
                    <a:pt x="240191" y="39984"/>
                  </a:lnTo>
                  <a:lnTo>
                    <a:pt x="289847" y="56505"/>
                  </a:lnTo>
                  <a:lnTo>
                    <a:pt x="321440" y="10107"/>
                  </a:lnTo>
                  <a:lnTo>
                    <a:pt x="366974" y="37950"/>
                  </a:lnTo>
                  <a:lnTo>
                    <a:pt x="406400" y="0"/>
                  </a:lnTo>
                  <a:close/>
                </a:path>
              </a:pathLst>
            </a:custGeom>
            <a:solidFill>
              <a:srgbClr val="FFDE59"/>
            </a:solidFill>
          </p:spPr>
          <p:txBody>
            <a:bodyPr/>
            <a:lstStyle/>
            <a:p>
              <a:r>
                <a:rPr lang="tr-TR" sz="6600" dirty="0" smtClean="0"/>
                <a:t>     </a:t>
              </a:r>
            </a:p>
            <a:p>
              <a:r>
                <a:rPr lang="tr-TR" sz="6600" dirty="0"/>
                <a:t> </a:t>
              </a:r>
              <a:r>
                <a:rPr lang="tr-TR" sz="6600" dirty="0" smtClean="0"/>
                <a:t>    </a:t>
              </a:r>
              <a:r>
                <a:rPr lang="tr-TR" sz="6600" b="1" dirty="0" smtClean="0"/>
                <a:t>Ü</a:t>
              </a:r>
              <a:endParaRPr lang="tr-TR" sz="6600" b="1" dirty="0"/>
            </a:p>
          </p:txBody>
        </p:sp>
      </p:grpSp>
      <p:grpSp>
        <p:nvGrpSpPr>
          <p:cNvPr id="7" name="Group 7"/>
          <p:cNvGrpSpPr/>
          <p:nvPr/>
        </p:nvGrpSpPr>
        <p:grpSpPr>
          <a:xfrm>
            <a:off x="208013" y="4000445"/>
            <a:ext cx="2906777" cy="244800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66C4"/>
            </a:solidFill>
          </p:spPr>
          <p:txBody>
            <a:bodyPr/>
            <a:lstStyle/>
            <a:p>
              <a:pPr algn="ctr"/>
              <a:endParaRPr lang="tr-TR" sz="6600" dirty="0" smtClean="0"/>
            </a:p>
            <a:p>
              <a:pPr algn="ctr"/>
              <a:r>
                <a:rPr lang="tr-TR" sz="6600" b="1" dirty="0" smtClean="0"/>
                <a:t>D</a:t>
              </a:r>
              <a:endParaRPr lang="tr-TR" sz="6600" b="1" dirty="0"/>
            </a:p>
          </p:txBody>
        </p:sp>
      </p:grpSp>
      <p:sp>
        <p:nvSpPr>
          <p:cNvPr id="9" name="TextBox 9"/>
          <p:cNvSpPr txBox="1"/>
          <p:nvPr/>
        </p:nvSpPr>
        <p:spPr>
          <a:xfrm>
            <a:off x="6922868" y="6835912"/>
            <a:ext cx="2623527" cy="892556"/>
          </a:xfrm>
          <a:prstGeom prst="rect">
            <a:avLst/>
          </a:prstGeom>
        </p:spPr>
        <p:txBody>
          <a:bodyPr lIns="0" tIns="0" rIns="0" bIns="0" rtlCol="0" anchor="t">
            <a:spAutoFit/>
          </a:bodyPr>
          <a:lstStyle/>
          <a:p>
            <a:pPr algn="ctr">
              <a:lnSpc>
                <a:spcPts val="3570"/>
              </a:lnSpc>
            </a:pPr>
            <a:r>
              <a:rPr lang="en-US" sz="2550">
                <a:solidFill>
                  <a:srgbClr val="000000"/>
                </a:solidFill>
                <a:latin typeface="Arimo"/>
              </a:rPr>
              <a:t>PAYLAŞIMIN ŞAHSİ Mİ?</a:t>
            </a:r>
          </a:p>
        </p:txBody>
      </p:sp>
      <p:grpSp>
        <p:nvGrpSpPr>
          <p:cNvPr id="10" name="Group 10"/>
          <p:cNvGrpSpPr/>
          <p:nvPr/>
        </p:nvGrpSpPr>
        <p:grpSpPr>
          <a:xfrm>
            <a:off x="6528406" y="3963153"/>
            <a:ext cx="3251287" cy="2886919"/>
            <a:chOff x="0" y="0"/>
            <a:chExt cx="812800" cy="701458"/>
          </a:xfrm>
        </p:grpSpPr>
        <p:sp>
          <p:nvSpPr>
            <p:cNvPr id="11" name="Freeform 11"/>
            <p:cNvSpPr/>
            <p:nvPr/>
          </p:nvSpPr>
          <p:spPr>
            <a:xfrm>
              <a:off x="0" y="0"/>
              <a:ext cx="812800" cy="701458"/>
            </a:xfrm>
            <a:custGeom>
              <a:avLst/>
              <a:gdLst/>
              <a:ahLst/>
              <a:cxnLst/>
              <a:rect l="l" t="t" r="r" b="b"/>
              <a:pathLst>
                <a:path w="812800" h="701458">
                  <a:moveTo>
                    <a:pt x="406400" y="0"/>
                  </a:moveTo>
                  <a:lnTo>
                    <a:pt x="445826" y="28779"/>
                  </a:lnTo>
                  <a:lnTo>
                    <a:pt x="491360" y="7664"/>
                  </a:lnTo>
                  <a:lnTo>
                    <a:pt x="522953" y="42850"/>
                  </a:lnTo>
                  <a:lnTo>
                    <a:pt x="572609" y="30322"/>
                  </a:lnTo>
                  <a:lnTo>
                    <a:pt x="594986" y="70377"/>
                  </a:lnTo>
                  <a:lnTo>
                    <a:pt x="646591" y="66983"/>
                  </a:lnTo>
                  <a:lnTo>
                    <a:pt x="658778" y="110156"/>
                  </a:lnTo>
                  <a:lnTo>
                    <a:pt x="710077" y="116045"/>
                  </a:lnTo>
                  <a:lnTo>
                    <a:pt x="711539" y="160450"/>
                  </a:lnTo>
                  <a:lnTo>
                    <a:pt x="760292" y="175364"/>
                  </a:lnTo>
                  <a:lnTo>
                    <a:pt x="750965" y="219059"/>
                  </a:lnTo>
                  <a:lnTo>
                    <a:pt x="795038" y="242348"/>
                  </a:lnTo>
                  <a:lnTo>
                    <a:pt x="775331" y="283423"/>
                  </a:lnTo>
                  <a:lnTo>
                    <a:pt x="812800" y="314068"/>
                  </a:lnTo>
                  <a:lnTo>
                    <a:pt x="783573" y="350729"/>
                  </a:lnTo>
                  <a:lnTo>
                    <a:pt x="812800" y="387390"/>
                  </a:lnTo>
                  <a:lnTo>
                    <a:pt x="775331" y="418035"/>
                  </a:lnTo>
                  <a:lnTo>
                    <a:pt x="795038" y="459109"/>
                  </a:lnTo>
                  <a:lnTo>
                    <a:pt x="750965" y="482399"/>
                  </a:lnTo>
                  <a:lnTo>
                    <a:pt x="760292" y="526093"/>
                  </a:lnTo>
                  <a:lnTo>
                    <a:pt x="711539" y="541008"/>
                  </a:lnTo>
                  <a:lnTo>
                    <a:pt x="710077" y="585412"/>
                  </a:lnTo>
                  <a:lnTo>
                    <a:pt x="658778" y="591301"/>
                  </a:lnTo>
                  <a:lnTo>
                    <a:pt x="646591" y="634474"/>
                  </a:lnTo>
                  <a:lnTo>
                    <a:pt x="594986" y="631081"/>
                  </a:lnTo>
                  <a:lnTo>
                    <a:pt x="572609" y="671136"/>
                  </a:lnTo>
                  <a:lnTo>
                    <a:pt x="522953" y="658607"/>
                  </a:lnTo>
                  <a:lnTo>
                    <a:pt x="491360" y="693793"/>
                  </a:lnTo>
                  <a:lnTo>
                    <a:pt x="445826" y="672678"/>
                  </a:lnTo>
                  <a:lnTo>
                    <a:pt x="406400" y="701458"/>
                  </a:lnTo>
                  <a:lnTo>
                    <a:pt x="366974" y="672678"/>
                  </a:lnTo>
                  <a:lnTo>
                    <a:pt x="321440" y="693793"/>
                  </a:lnTo>
                  <a:lnTo>
                    <a:pt x="289847" y="658607"/>
                  </a:lnTo>
                  <a:lnTo>
                    <a:pt x="240191" y="671136"/>
                  </a:lnTo>
                  <a:lnTo>
                    <a:pt x="217814" y="631081"/>
                  </a:lnTo>
                  <a:lnTo>
                    <a:pt x="166209" y="634474"/>
                  </a:lnTo>
                  <a:lnTo>
                    <a:pt x="154022" y="591301"/>
                  </a:lnTo>
                  <a:lnTo>
                    <a:pt x="102722" y="585412"/>
                  </a:lnTo>
                  <a:lnTo>
                    <a:pt x="101260" y="541008"/>
                  </a:lnTo>
                  <a:lnTo>
                    <a:pt x="52509" y="526093"/>
                  </a:lnTo>
                  <a:lnTo>
                    <a:pt x="61835" y="482399"/>
                  </a:lnTo>
                  <a:lnTo>
                    <a:pt x="17762" y="459109"/>
                  </a:lnTo>
                  <a:lnTo>
                    <a:pt x="37469" y="418035"/>
                  </a:lnTo>
                  <a:lnTo>
                    <a:pt x="0" y="387390"/>
                  </a:lnTo>
                  <a:lnTo>
                    <a:pt x="29227" y="350729"/>
                  </a:lnTo>
                  <a:lnTo>
                    <a:pt x="0" y="314068"/>
                  </a:lnTo>
                  <a:lnTo>
                    <a:pt x="37469" y="283423"/>
                  </a:lnTo>
                  <a:lnTo>
                    <a:pt x="17762" y="242348"/>
                  </a:lnTo>
                  <a:lnTo>
                    <a:pt x="61835" y="219059"/>
                  </a:lnTo>
                  <a:lnTo>
                    <a:pt x="52509" y="175364"/>
                  </a:lnTo>
                  <a:lnTo>
                    <a:pt x="101260" y="160450"/>
                  </a:lnTo>
                  <a:lnTo>
                    <a:pt x="102722" y="116045"/>
                  </a:lnTo>
                  <a:lnTo>
                    <a:pt x="154022" y="110156"/>
                  </a:lnTo>
                  <a:lnTo>
                    <a:pt x="166209" y="66983"/>
                  </a:lnTo>
                  <a:lnTo>
                    <a:pt x="217814" y="70377"/>
                  </a:lnTo>
                  <a:lnTo>
                    <a:pt x="240191" y="30322"/>
                  </a:lnTo>
                  <a:lnTo>
                    <a:pt x="289847" y="42850"/>
                  </a:lnTo>
                  <a:lnTo>
                    <a:pt x="321440" y="7664"/>
                  </a:lnTo>
                  <a:lnTo>
                    <a:pt x="366974" y="28779"/>
                  </a:lnTo>
                  <a:lnTo>
                    <a:pt x="406400" y="0"/>
                  </a:lnTo>
                  <a:close/>
                </a:path>
              </a:pathLst>
            </a:custGeom>
            <a:solidFill>
              <a:srgbClr val="FB6D4D"/>
            </a:solidFill>
          </p:spPr>
          <p:txBody>
            <a:bodyPr/>
            <a:lstStyle/>
            <a:p>
              <a:pPr algn="ctr"/>
              <a:endParaRPr lang="tr-TR" sz="6600" b="1" dirty="0" smtClean="0"/>
            </a:p>
            <a:p>
              <a:pPr algn="ctr"/>
              <a:r>
                <a:rPr lang="tr-TR" sz="6600" b="1" dirty="0" smtClean="0"/>
                <a:t>Ş</a:t>
              </a:r>
              <a:endParaRPr lang="tr-TR" sz="6600" b="1" dirty="0"/>
            </a:p>
          </p:txBody>
        </p:sp>
      </p:grpSp>
      <p:sp>
        <p:nvSpPr>
          <p:cNvPr id="12" name="TextBox 12"/>
          <p:cNvSpPr txBox="1"/>
          <p:nvPr/>
        </p:nvSpPr>
        <p:spPr>
          <a:xfrm>
            <a:off x="10052238" y="6760595"/>
            <a:ext cx="2623527" cy="892556"/>
          </a:xfrm>
          <a:prstGeom prst="rect">
            <a:avLst/>
          </a:prstGeom>
        </p:spPr>
        <p:txBody>
          <a:bodyPr lIns="0" tIns="0" rIns="0" bIns="0" rtlCol="0" anchor="t">
            <a:spAutoFit/>
          </a:bodyPr>
          <a:lstStyle/>
          <a:p>
            <a:pPr algn="ctr">
              <a:lnSpc>
                <a:spcPts val="3570"/>
              </a:lnSpc>
            </a:pPr>
            <a:r>
              <a:rPr lang="en-US" sz="2550">
                <a:solidFill>
                  <a:srgbClr val="000000"/>
                </a:solidFill>
                <a:latin typeface="Arimo"/>
              </a:rPr>
              <a:t>PAYLAŞIMIN ÜZÜCÜ MÜ?</a:t>
            </a:r>
          </a:p>
        </p:txBody>
      </p:sp>
      <p:sp>
        <p:nvSpPr>
          <p:cNvPr id="13" name="TextBox 13"/>
          <p:cNvSpPr txBox="1"/>
          <p:nvPr/>
        </p:nvSpPr>
        <p:spPr>
          <a:xfrm>
            <a:off x="13580640" y="6850073"/>
            <a:ext cx="2623527" cy="892556"/>
          </a:xfrm>
          <a:prstGeom prst="rect">
            <a:avLst/>
          </a:prstGeom>
        </p:spPr>
        <p:txBody>
          <a:bodyPr lIns="0" tIns="0" rIns="0" bIns="0" rtlCol="0" anchor="t">
            <a:spAutoFit/>
          </a:bodyPr>
          <a:lstStyle/>
          <a:p>
            <a:pPr algn="ctr">
              <a:lnSpc>
                <a:spcPts val="3570"/>
              </a:lnSpc>
            </a:pPr>
            <a:r>
              <a:rPr lang="en-US" sz="2550">
                <a:solidFill>
                  <a:srgbClr val="000000"/>
                </a:solidFill>
                <a:latin typeface="Arimo"/>
              </a:rPr>
              <a:t>PAYLAŞIMIN NAZİK Mİ?</a:t>
            </a:r>
          </a:p>
        </p:txBody>
      </p:sp>
      <p:grpSp>
        <p:nvGrpSpPr>
          <p:cNvPr id="14" name="Group 14"/>
          <p:cNvGrpSpPr/>
          <p:nvPr/>
        </p:nvGrpSpPr>
        <p:grpSpPr>
          <a:xfrm>
            <a:off x="13442827" y="3864521"/>
            <a:ext cx="2769658" cy="2769658"/>
            <a:chOff x="25108" y="-22027"/>
            <a:chExt cx="812800" cy="812800"/>
          </a:xfrm>
        </p:grpSpPr>
        <p:sp>
          <p:nvSpPr>
            <p:cNvPr id="15" name="Freeform 15"/>
            <p:cNvSpPr/>
            <p:nvPr/>
          </p:nvSpPr>
          <p:spPr>
            <a:xfrm>
              <a:off x="25108" y="-22027"/>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38B6FF"/>
            </a:solidFill>
          </p:spPr>
          <p:txBody>
            <a:bodyPr/>
            <a:lstStyle/>
            <a:p>
              <a:endParaRPr lang="tr-TR" sz="6600" b="1" dirty="0" smtClean="0"/>
            </a:p>
            <a:p>
              <a:r>
                <a:rPr lang="tr-TR" sz="6600" b="1" dirty="0"/>
                <a:t> </a:t>
              </a:r>
              <a:r>
                <a:rPr lang="tr-TR" sz="6600" b="1" dirty="0" smtClean="0"/>
                <a:t>    N</a:t>
              </a:r>
              <a:endParaRPr lang="tr-TR" sz="6600" b="1" dirty="0"/>
            </a:p>
          </p:txBody>
        </p:sp>
      </p:grpSp>
      <p:sp>
        <p:nvSpPr>
          <p:cNvPr id="16" name="TextBox 16"/>
          <p:cNvSpPr txBox="1"/>
          <p:nvPr/>
        </p:nvSpPr>
        <p:spPr>
          <a:xfrm>
            <a:off x="508404" y="8131733"/>
            <a:ext cx="2170455" cy="2193654"/>
          </a:xfrm>
          <a:prstGeom prst="rect">
            <a:avLst/>
          </a:prstGeom>
        </p:spPr>
        <p:txBody>
          <a:bodyPr lIns="0" tIns="0" rIns="0" bIns="0" rtlCol="0" anchor="t">
            <a:spAutoFit/>
          </a:bodyPr>
          <a:lstStyle/>
          <a:p>
            <a:pPr algn="ctr">
              <a:lnSpc>
                <a:spcPts val="3500"/>
              </a:lnSpc>
            </a:pPr>
            <a:r>
              <a:rPr lang="en-US" sz="2500">
                <a:solidFill>
                  <a:srgbClr val="000000"/>
                </a:solidFill>
                <a:latin typeface="Arimo"/>
              </a:rPr>
              <a:t>Paylaştığımız</a:t>
            </a:r>
          </a:p>
          <a:p>
            <a:pPr algn="ctr">
              <a:lnSpc>
                <a:spcPts val="3500"/>
              </a:lnSpc>
            </a:pPr>
            <a:r>
              <a:rPr lang="en-US" sz="2500">
                <a:solidFill>
                  <a:srgbClr val="000000"/>
                </a:solidFill>
                <a:latin typeface="Arimo"/>
              </a:rPr>
              <a:t>bilgilerin doğru-</a:t>
            </a:r>
          </a:p>
          <a:p>
            <a:pPr algn="ctr">
              <a:lnSpc>
                <a:spcPts val="3500"/>
              </a:lnSpc>
            </a:pPr>
            <a:r>
              <a:rPr lang="en-US" sz="2500">
                <a:solidFill>
                  <a:srgbClr val="000000"/>
                </a:solidFill>
                <a:latin typeface="Arimo"/>
              </a:rPr>
              <a:t>luğundan emin</a:t>
            </a:r>
          </a:p>
          <a:p>
            <a:pPr algn="ctr">
              <a:lnSpc>
                <a:spcPts val="3500"/>
              </a:lnSpc>
            </a:pPr>
            <a:r>
              <a:rPr lang="en-US" sz="2500">
                <a:solidFill>
                  <a:srgbClr val="000000"/>
                </a:solidFill>
                <a:latin typeface="Arimo"/>
              </a:rPr>
              <a:t>olmalıyız.</a:t>
            </a:r>
          </a:p>
          <a:p>
            <a:pPr algn="ctr">
              <a:lnSpc>
                <a:spcPts val="3500"/>
              </a:lnSpc>
            </a:pPr>
            <a:endParaRPr lang="en-US" sz="2500">
              <a:solidFill>
                <a:srgbClr val="000000"/>
              </a:solidFill>
              <a:latin typeface="Arimo"/>
            </a:endParaRPr>
          </a:p>
        </p:txBody>
      </p:sp>
      <p:sp>
        <p:nvSpPr>
          <p:cNvPr id="17" name="TextBox 17"/>
          <p:cNvSpPr txBox="1"/>
          <p:nvPr/>
        </p:nvSpPr>
        <p:spPr>
          <a:xfrm>
            <a:off x="3570016" y="8097129"/>
            <a:ext cx="2452552" cy="2264747"/>
          </a:xfrm>
          <a:prstGeom prst="rect">
            <a:avLst/>
          </a:prstGeom>
        </p:spPr>
        <p:txBody>
          <a:bodyPr lIns="0" tIns="0" rIns="0" bIns="0" rtlCol="0" anchor="t">
            <a:spAutoFit/>
          </a:bodyPr>
          <a:lstStyle/>
          <a:p>
            <a:pPr algn="ctr">
              <a:lnSpc>
                <a:spcPts val="3500"/>
              </a:lnSpc>
            </a:pPr>
            <a:r>
              <a:rPr lang="en-US" sz="2500">
                <a:solidFill>
                  <a:srgbClr val="000000"/>
                </a:solidFill>
                <a:latin typeface="Arimo"/>
              </a:rPr>
              <a:t>Faydalı ve gerek-</a:t>
            </a:r>
          </a:p>
          <a:p>
            <a:pPr algn="ctr">
              <a:lnSpc>
                <a:spcPts val="3500"/>
              </a:lnSpc>
            </a:pPr>
            <a:r>
              <a:rPr lang="en-US" sz="2500">
                <a:solidFill>
                  <a:srgbClr val="000000"/>
                </a:solidFill>
                <a:latin typeface="Arimo"/>
              </a:rPr>
              <a:t>li bilgiler içeriyor</a:t>
            </a:r>
          </a:p>
          <a:p>
            <a:pPr algn="ctr">
              <a:lnSpc>
                <a:spcPts val="3500"/>
              </a:lnSpc>
            </a:pPr>
            <a:r>
              <a:rPr lang="en-US" sz="2500">
                <a:solidFill>
                  <a:srgbClr val="000000"/>
                </a:solidFill>
                <a:latin typeface="Arimo"/>
              </a:rPr>
              <a:t>mu kontrol etme-</a:t>
            </a:r>
          </a:p>
          <a:p>
            <a:pPr algn="ctr">
              <a:lnSpc>
                <a:spcPts val="3500"/>
              </a:lnSpc>
            </a:pPr>
            <a:r>
              <a:rPr lang="en-US" sz="2500">
                <a:solidFill>
                  <a:srgbClr val="000000"/>
                </a:solidFill>
                <a:latin typeface="Arimo"/>
              </a:rPr>
              <a:t>liyiz.</a:t>
            </a:r>
          </a:p>
          <a:p>
            <a:pPr algn="ctr">
              <a:lnSpc>
                <a:spcPts val="4060"/>
              </a:lnSpc>
            </a:pPr>
            <a:endParaRPr lang="en-US" sz="2500">
              <a:solidFill>
                <a:srgbClr val="000000"/>
              </a:solidFill>
              <a:latin typeface="Arimo"/>
            </a:endParaRPr>
          </a:p>
        </p:txBody>
      </p:sp>
      <p:sp>
        <p:nvSpPr>
          <p:cNvPr id="18" name="TextBox 18"/>
          <p:cNvSpPr txBox="1"/>
          <p:nvPr/>
        </p:nvSpPr>
        <p:spPr>
          <a:xfrm>
            <a:off x="6957372" y="7739650"/>
            <a:ext cx="2810311" cy="2622225"/>
          </a:xfrm>
          <a:prstGeom prst="rect">
            <a:avLst/>
          </a:prstGeom>
        </p:spPr>
        <p:txBody>
          <a:bodyPr lIns="0" tIns="0" rIns="0" bIns="0" rtlCol="0" anchor="t">
            <a:spAutoFit/>
          </a:bodyPr>
          <a:lstStyle/>
          <a:p>
            <a:pPr algn="ctr">
              <a:lnSpc>
                <a:spcPts val="3499"/>
              </a:lnSpc>
            </a:pPr>
            <a:r>
              <a:rPr lang="en-US" sz="2499">
                <a:solidFill>
                  <a:srgbClr val="000000"/>
                </a:solidFill>
                <a:latin typeface="Arimo"/>
              </a:rPr>
              <a:t>Kimlik bilgileri,</a:t>
            </a:r>
          </a:p>
          <a:p>
            <a:pPr algn="ctr">
              <a:lnSpc>
                <a:spcPts val="3499"/>
              </a:lnSpc>
            </a:pPr>
            <a:r>
              <a:rPr lang="en-US" sz="2499">
                <a:solidFill>
                  <a:srgbClr val="000000"/>
                </a:solidFill>
                <a:latin typeface="Arimo"/>
              </a:rPr>
              <a:t>telefon numarası</a:t>
            </a:r>
          </a:p>
          <a:p>
            <a:pPr algn="ctr">
              <a:lnSpc>
                <a:spcPts val="3499"/>
              </a:lnSpc>
            </a:pPr>
            <a:r>
              <a:rPr lang="en-US" sz="2499">
                <a:solidFill>
                  <a:srgbClr val="000000"/>
                </a:solidFill>
                <a:latin typeface="Arimo"/>
              </a:rPr>
              <a:t>gibi özelbilgiler</a:t>
            </a:r>
          </a:p>
          <a:p>
            <a:pPr algn="ctr">
              <a:lnSpc>
                <a:spcPts val="3499"/>
              </a:lnSpc>
            </a:pPr>
            <a:r>
              <a:rPr lang="en-US" sz="2499">
                <a:solidFill>
                  <a:srgbClr val="000000"/>
                </a:solidFill>
                <a:latin typeface="Arimo"/>
              </a:rPr>
              <a:t>içermemesine</a:t>
            </a:r>
          </a:p>
          <a:p>
            <a:pPr algn="ctr">
              <a:lnSpc>
                <a:spcPts val="3499"/>
              </a:lnSpc>
            </a:pPr>
            <a:r>
              <a:rPr lang="en-US" sz="2499">
                <a:solidFill>
                  <a:srgbClr val="000000"/>
                </a:solidFill>
                <a:latin typeface="Arimo"/>
              </a:rPr>
              <a:t>dikkat etmeliyiz.</a:t>
            </a:r>
          </a:p>
          <a:p>
            <a:pPr algn="ctr">
              <a:lnSpc>
                <a:spcPts val="3499"/>
              </a:lnSpc>
            </a:pPr>
            <a:endParaRPr lang="en-US" sz="2499">
              <a:solidFill>
                <a:srgbClr val="000000"/>
              </a:solidFill>
              <a:latin typeface="Arimo"/>
            </a:endParaRPr>
          </a:p>
        </p:txBody>
      </p:sp>
      <p:sp>
        <p:nvSpPr>
          <p:cNvPr id="19" name="TextBox 19"/>
          <p:cNvSpPr txBox="1"/>
          <p:nvPr/>
        </p:nvSpPr>
        <p:spPr>
          <a:xfrm>
            <a:off x="9546395" y="7730125"/>
            <a:ext cx="4149579" cy="2193654"/>
          </a:xfrm>
          <a:prstGeom prst="rect">
            <a:avLst/>
          </a:prstGeom>
        </p:spPr>
        <p:txBody>
          <a:bodyPr lIns="0" tIns="0" rIns="0" bIns="0" rtlCol="0" anchor="t">
            <a:spAutoFit/>
          </a:bodyPr>
          <a:lstStyle/>
          <a:p>
            <a:pPr algn="ctr">
              <a:lnSpc>
                <a:spcPts val="3500"/>
              </a:lnSpc>
            </a:pPr>
            <a:r>
              <a:rPr lang="en-US" sz="2500">
                <a:solidFill>
                  <a:srgbClr val="000000"/>
                </a:solidFill>
                <a:latin typeface="Arimo"/>
              </a:rPr>
              <a:t>Arkadaşlarımızı,</a:t>
            </a:r>
          </a:p>
          <a:p>
            <a:pPr algn="ctr">
              <a:lnSpc>
                <a:spcPts val="3500"/>
              </a:lnSpc>
            </a:pPr>
            <a:r>
              <a:rPr lang="en-US" sz="2500">
                <a:solidFill>
                  <a:srgbClr val="000000"/>
                </a:solidFill>
                <a:latin typeface="Arimo"/>
              </a:rPr>
              <a:t>ailemizi üzecek,</a:t>
            </a:r>
          </a:p>
          <a:p>
            <a:pPr algn="ctr">
              <a:lnSpc>
                <a:spcPts val="3500"/>
              </a:lnSpc>
            </a:pPr>
            <a:r>
              <a:rPr lang="en-US" sz="2500">
                <a:solidFill>
                  <a:srgbClr val="000000"/>
                </a:solidFill>
                <a:latin typeface="Arimo"/>
              </a:rPr>
              <a:t>incitecek paylaşım-</a:t>
            </a:r>
          </a:p>
          <a:p>
            <a:pPr algn="ctr">
              <a:lnSpc>
                <a:spcPts val="3500"/>
              </a:lnSpc>
            </a:pPr>
            <a:r>
              <a:rPr lang="en-US" sz="2500">
                <a:solidFill>
                  <a:srgbClr val="000000"/>
                </a:solidFill>
                <a:latin typeface="Arimo"/>
              </a:rPr>
              <a:t>ları yapmamalıyız.</a:t>
            </a:r>
          </a:p>
          <a:p>
            <a:pPr algn="ctr">
              <a:lnSpc>
                <a:spcPts val="3500"/>
              </a:lnSpc>
            </a:pPr>
            <a:endParaRPr lang="en-US" sz="2500">
              <a:solidFill>
                <a:srgbClr val="000000"/>
              </a:solidFill>
              <a:latin typeface="Arimo"/>
            </a:endParaRPr>
          </a:p>
        </p:txBody>
      </p:sp>
      <p:grpSp>
        <p:nvGrpSpPr>
          <p:cNvPr id="20" name="Group 20"/>
          <p:cNvGrpSpPr/>
          <p:nvPr/>
        </p:nvGrpSpPr>
        <p:grpSpPr>
          <a:xfrm>
            <a:off x="10052238" y="3864523"/>
            <a:ext cx="2896072" cy="289607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49A456"/>
            </a:solidFill>
          </p:spPr>
          <p:txBody>
            <a:bodyPr/>
            <a:lstStyle/>
            <a:p>
              <a:endParaRPr lang="tr-TR" dirty="0" smtClean="0"/>
            </a:p>
            <a:p>
              <a:endParaRPr lang="tr-TR" dirty="0"/>
            </a:p>
            <a:p>
              <a:r>
                <a:rPr lang="tr-TR" dirty="0" smtClean="0"/>
                <a:t>               </a:t>
              </a:r>
            </a:p>
            <a:p>
              <a:r>
                <a:rPr lang="tr-TR" sz="6600" b="1" dirty="0"/>
                <a:t> </a:t>
              </a:r>
              <a:r>
                <a:rPr lang="tr-TR" sz="6600" b="1" dirty="0" smtClean="0"/>
                <a:t>    Ü</a:t>
              </a:r>
              <a:endParaRPr lang="tr-TR" sz="6600" b="1" dirty="0"/>
            </a:p>
          </p:txBody>
        </p:sp>
      </p:grpSp>
      <p:sp>
        <p:nvSpPr>
          <p:cNvPr id="22" name="TextBox 22"/>
          <p:cNvSpPr txBox="1"/>
          <p:nvPr/>
        </p:nvSpPr>
        <p:spPr>
          <a:xfrm>
            <a:off x="13357271" y="7729114"/>
            <a:ext cx="3172640" cy="2652822"/>
          </a:xfrm>
          <a:prstGeom prst="rect">
            <a:avLst/>
          </a:prstGeom>
        </p:spPr>
        <p:txBody>
          <a:bodyPr lIns="0" tIns="0" rIns="0" bIns="0" rtlCol="0" anchor="t">
            <a:spAutoFit/>
          </a:bodyPr>
          <a:lstStyle/>
          <a:p>
            <a:pPr algn="ctr">
              <a:lnSpc>
                <a:spcPts val="2852"/>
              </a:lnSpc>
            </a:pPr>
            <a:r>
              <a:rPr lang="en-US" sz="2037">
                <a:solidFill>
                  <a:srgbClr val="000000"/>
                </a:solidFill>
                <a:latin typeface="Arimo"/>
              </a:rPr>
              <a:t>Türkçeyi düzgün</a:t>
            </a:r>
          </a:p>
          <a:p>
            <a:pPr algn="ctr">
              <a:lnSpc>
                <a:spcPts val="2852"/>
              </a:lnSpc>
            </a:pPr>
            <a:r>
              <a:rPr lang="en-US" sz="2037">
                <a:solidFill>
                  <a:srgbClr val="000000"/>
                </a:solidFill>
                <a:latin typeface="Arimo"/>
              </a:rPr>
              <a:t>kullanmaya, argo</a:t>
            </a:r>
          </a:p>
          <a:p>
            <a:pPr algn="ctr">
              <a:lnSpc>
                <a:spcPts val="2852"/>
              </a:lnSpc>
            </a:pPr>
            <a:r>
              <a:rPr lang="en-US" sz="2037">
                <a:solidFill>
                  <a:srgbClr val="000000"/>
                </a:solidFill>
                <a:latin typeface="Arimo"/>
              </a:rPr>
              <a:t>kelimeler ve kaba</a:t>
            </a:r>
          </a:p>
          <a:p>
            <a:pPr algn="ctr">
              <a:lnSpc>
                <a:spcPts val="2852"/>
              </a:lnSpc>
            </a:pPr>
            <a:r>
              <a:rPr lang="en-US" sz="2037">
                <a:solidFill>
                  <a:srgbClr val="000000"/>
                </a:solidFill>
                <a:latin typeface="Arimo"/>
              </a:rPr>
              <a:t>bir dil kullanma-</a:t>
            </a:r>
          </a:p>
          <a:p>
            <a:pPr algn="ctr">
              <a:lnSpc>
                <a:spcPts val="2852"/>
              </a:lnSpc>
            </a:pPr>
            <a:r>
              <a:rPr lang="en-US" sz="2037">
                <a:solidFill>
                  <a:srgbClr val="000000"/>
                </a:solidFill>
                <a:latin typeface="Arimo"/>
              </a:rPr>
              <a:t>maya özen</a:t>
            </a:r>
          </a:p>
          <a:p>
            <a:pPr algn="ctr">
              <a:lnSpc>
                <a:spcPts val="2852"/>
              </a:lnSpc>
            </a:pPr>
            <a:r>
              <a:rPr lang="en-US" sz="2037">
                <a:solidFill>
                  <a:srgbClr val="000000"/>
                </a:solidFill>
                <a:latin typeface="Arimo"/>
              </a:rPr>
              <a:t>göstermeliyiz.</a:t>
            </a:r>
          </a:p>
          <a:p>
            <a:pPr algn="ctr">
              <a:lnSpc>
                <a:spcPts val="3930"/>
              </a:lnSpc>
            </a:pPr>
            <a:endParaRPr lang="en-US" sz="2037">
              <a:solidFill>
                <a:srgbClr val="000000"/>
              </a:solidFill>
              <a:latin typeface="Arim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32369" y="7577947"/>
            <a:ext cx="6901572" cy="43652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735542" y="6080470"/>
            <a:ext cx="5695225" cy="4114800"/>
          </a:xfrm>
          <a:prstGeom prst="rect">
            <a:avLst/>
          </a:prstGeom>
        </p:spPr>
      </p:pic>
      <p:sp>
        <p:nvSpPr>
          <p:cNvPr id="4" name="TextBox 4"/>
          <p:cNvSpPr txBox="1"/>
          <p:nvPr/>
        </p:nvSpPr>
        <p:spPr>
          <a:xfrm>
            <a:off x="325169" y="585067"/>
            <a:ext cx="16410394" cy="2782214"/>
          </a:xfrm>
          <a:prstGeom prst="rect">
            <a:avLst/>
          </a:prstGeom>
        </p:spPr>
        <p:txBody>
          <a:bodyPr lIns="0" tIns="0" rIns="0" bIns="0" rtlCol="0" anchor="t">
            <a:spAutoFit/>
          </a:bodyPr>
          <a:lstStyle/>
          <a:p>
            <a:pPr algn="ctr">
              <a:lnSpc>
                <a:spcPts val="6771"/>
              </a:lnSpc>
            </a:pPr>
            <a:endParaRPr dirty="0"/>
          </a:p>
          <a:p>
            <a:pPr algn="ctr">
              <a:lnSpc>
                <a:spcPts val="4422"/>
              </a:lnSpc>
            </a:pPr>
            <a:r>
              <a:rPr lang="en-US" sz="3158" dirty="0" smtClean="0">
                <a:solidFill>
                  <a:srgbClr val="000000"/>
                </a:solidFill>
                <a:latin typeface="Arimo"/>
              </a:rPr>
              <a:t>ÇOCUKLARIMIZI</a:t>
            </a:r>
            <a:r>
              <a:rPr lang="tr-TR" sz="3158" dirty="0" smtClean="0">
                <a:solidFill>
                  <a:srgbClr val="000000"/>
                </a:solidFill>
                <a:latin typeface="Arimo"/>
              </a:rPr>
              <a:t> </a:t>
            </a:r>
            <a:r>
              <a:rPr lang="en-US" sz="3158" dirty="0" smtClean="0">
                <a:solidFill>
                  <a:srgbClr val="000000"/>
                </a:solidFill>
                <a:latin typeface="Arimo"/>
              </a:rPr>
              <a:t>İNTERNETTEN </a:t>
            </a:r>
            <a:r>
              <a:rPr lang="en-US" sz="3158" dirty="0">
                <a:solidFill>
                  <a:srgbClr val="000000"/>
                </a:solidFill>
                <a:latin typeface="Arimo"/>
              </a:rPr>
              <a:t>GELEBİLECEK OLAN TEHLİKELERE KARŞI</a:t>
            </a:r>
          </a:p>
          <a:p>
            <a:pPr algn="ctr">
              <a:lnSpc>
                <a:spcPts val="4422"/>
              </a:lnSpc>
            </a:pPr>
            <a:r>
              <a:rPr lang="en-US" sz="3158" dirty="0">
                <a:solidFill>
                  <a:srgbClr val="000000"/>
                </a:solidFill>
                <a:latin typeface="Arimo"/>
              </a:rPr>
              <a:t>NASIL KORUMALIYIZ?</a:t>
            </a:r>
          </a:p>
          <a:p>
            <a:pPr algn="ctr">
              <a:lnSpc>
                <a:spcPts val="6771"/>
              </a:lnSpc>
            </a:pPr>
            <a:endParaRPr lang="en-US" sz="3158" dirty="0">
              <a:solidFill>
                <a:srgbClr val="000000"/>
              </a:solidFill>
              <a:latin typeface="Arimo"/>
            </a:endParaRPr>
          </a:p>
        </p:txBody>
      </p:sp>
      <p:sp>
        <p:nvSpPr>
          <p:cNvPr id="5" name="TextBox 5"/>
          <p:cNvSpPr txBox="1"/>
          <p:nvPr/>
        </p:nvSpPr>
        <p:spPr>
          <a:xfrm>
            <a:off x="1230262" y="2769888"/>
            <a:ext cx="15505301" cy="1479528"/>
          </a:xfrm>
          <a:prstGeom prst="rect">
            <a:avLst/>
          </a:prstGeom>
        </p:spPr>
        <p:txBody>
          <a:bodyPr lIns="0" tIns="0" rIns="0" bIns="0" rtlCol="0" anchor="t">
            <a:spAutoFit/>
          </a:bodyPr>
          <a:lstStyle/>
          <a:p>
            <a:pPr algn="ctr">
              <a:lnSpc>
                <a:spcPts val="2967"/>
              </a:lnSpc>
            </a:pPr>
            <a:r>
              <a:rPr lang="en-US" sz="2119">
                <a:solidFill>
                  <a:srgbClr val="000000"/>
                </a:solidFill>
                <a:latin typeface="Arimo"/>
              </a:rPr>
              <a:t>Öncelikle şunu aklımızın bir köşesinde tutmalıyız. Çocuklarımız bizim doğduğumuz, bizim çocukluğumuzdaki o dünyaya doğmadılar. Teknolojinin hızla ilerlediği, internet çağına doğdular. Onlar geçmişin değil, şimdinin çocukları. İşte belki de bu yüzden sorumluluğumuz bir kat daha artıyor. İnternetin sadece, iyilik, güzellik, eğlence içermediğini onlara öğretmek; interneti, doğru ve bilinçli kullanmaları noktasında onları eğitmek durumundayız.</a:t>
            </a:r>
          </a:p>
        </p:txBody>
      </p:sp>
      <p:sp>
        <p:nvSpPr>
          <p:cNvPr id="6" name="TextBox 6"/>
          <p:cNvSpPr txBox="1"/>
          <p:nvPr/>
        </p:nvSpPr>
        <p:spPr>
          <a:xfrm>
            <a:off x="514449" y="4819139"/>
            <a:ext cx="8015917" cy="5077391"/>
          </a:xfrm>
          <a:prstGeom prst="rect">
            <a:avLst/>
          </a:prstGeom>
        </p:spPr>
        <p:txBody>
          <a:bodyPr lIns="0" tIns="0" rIns="0" bIns="0" rtlCol="0" anchor="t">
            <a:spAutoFit/>
          </a:bodyPr>
          <a:lstStyle/>
          <a:p>
            <a:pPr algn="just">
              <a:lnSpc>
                <a:spcPts val="3080"/>
              </a:lnSpc>
            </a:pPr>
            <a:r>
              <a:rPr lang="en-US" sz="2200">
                <a:solidFill>
                  <a:srgbClr val="000000"/>
                </a:solidFill>
                <a:latin typeface="Arimo"/>
              </a:rPr>
              <a:t>1.İnternet Hakkında Bilgi Sahibi Olun!</a:t>
            </a:r>
          </a:p>
          <a:p>
            <a:pPr algn="just">
              <a:lnSpc>
                <a:spcPts val="3080"/>
              </a:lnSpc>
            </a:pPr>
            <a:r>
              <a:rPr lang="en-US" sz="2200">
                <a:solidFill>
                  <a:srgbClr val="000000"/>
                </a:solidFill>
                <a:latin typeface="Arimo"/>
              </a:rPr>
              <a:t>2.Kurallar Belirleyin!</a:t>
            </a:r>
          </a:p>
          <a:p>
            <a:pPr algn="just">
              <a:lnSpc>
                <a:spcPts val="3080"/>
              </a:lnSpc>
            </a:pPr>
            <a:r>
              <a:rPr lang="en-US" sz="2200">
                <a:solidFill>
                  <a:srgbClr val="000000"/>
                </a:solidFill>
                <a:latin typeface="Arimo"/>
              </a:rPr>
              <a:t>3.Zamanı Yönetin ve Alternatifler Sunun!</a:t>
            </a:r>
          </a:p>
          <a:p>
            <a:pPr algn="just">
              <a:lnSpc>
                <a:spcPts val="3080"/>
              </a:lnSpc>
            </a:pPr>
            <a:r>
              <a:rPr lang="en-US" sz="2200">
                <a:solidFill>
                  <a:srgbClr val="000000"/>
                </a:solidFill>
                <a:latin typeface="Arimo"/>
              </a:rPr>
              <a:t>4.Kişisel Bilgilerin Paylaşılmaması Gerektiğini Öğretin</a:t>
            </a:r>
          </a:p>
          <a:p>
            <a:pPr algn="just">
              <a:lnSpc>
                <a:spcPts val="3080"/>
              </a:lnSpc>
            </a:pPr>
            <a:r>
              <a:rPr lang="en-US" sz="2200">
                <a:solidFill>
                  <a:srgbClr val="000000"/>
                </a:solidFill>
                <a:latin typeface="Arimo"/>
              </a:rPr>
              <a:t>5.“Mahremiyet” Bilinci Oluşturun!</a:t>
            </a:r>
          </a:p>
          <a:p>
            <a:pPr algn="just">
              <a:lnSpc>
                <a:spcPts val="3080"/>
              </a:lnSpc>
            </a:pPr>
            <a:r>
              <a:rPr lang="en-US" sz="2200">
                <a:solidFill>
                  <a:srgbClr val="000000"/>
                </a:solidFill>
                <a:latin typeface="Arimo"/>
              </a:rPr>
              <a:t>6.Güçlü Bir İletişim Geliştirin!</a:t>
            </a:r>
          </a:p>
          <a:p>
            <a:pPr algn="just">
              <a:lnSpc>
                <a:spcPts val="3080"/>
              </a:lnSpc>
            </a:pPr>
            <a:r>
              <a:rPr lang="en-US" sz="2200">
                <a:solidFill>
                  <a:srgbClr val="000000"/>
                </a:solidFill>
                <a:latin typeface="Arimo"/>
              </a:rPr>
              <a:t>7.Saygılı Davranmayı ve Empatiyi Öğretin</a:t>
            </a:r>
          </a:p>
          <a:p>
            <a:pPr algn="just">
              <a:lnSpc>
                <a:spcPts val="3080"/>
              </a:lnSpc>
            </a:pPr>
            <a:r>
              <a:rPr lang="en-US" sz="2200">
                <a:solidFill>
                  <a:srgbClr val="000000"/>
                </a:solidFill>
                <a:latin typeface="Arimo"/>
              </a:rPr>
              <a:t>8.İnternette Karşılaştığınız Her Bilgi Doğru Değildir</a:t>
            </a:r>
          </a:p>
          <a:p>
            <a:pPr algn="just">
              <a:lnSpc>
                <a:spcPts val="3080"/>
              </a:lnSpc>
            </a:pPr>
            <a:r>
              <a:rPr lang="en-US" sz="2200">
                <a:solidFill>
                  <a:srgbClr val="000000"/>
                </a:solidFill>
                <a:latin typeface="Arimo"/>
              </a:rPr>
              <a:t>9.Şüphe uyandıran e-postaları, linkleri ve pop-up pencerelerini, spam mailleri tıklamayın ve açmayın. </a:t>
            </a:r>
          </a:p>
          <a:p>
            <a:pPr algn="just">
              <a:lnSpc>
                <a:spcPts val="3080"/>
              </a:lnSpc>
            </a:pPr>
            <a:r>
              <a:rPr lang="en-US" sz="2200">
                <a:solidFill>
                  <a:srgbClr val="000000"/>
                </a:solidFill>
                <a:latin typeface="Arimo"/>
              </a:rPr>
              <a:t>10.Antivirüs Programı Kullanın</a:t>
            </a:r>
          </a:p>
          <a:p>
            <a:pPr algn="ctr">
              <a:lnSpc>
                <a:spcPts val="3080"/>
              </a:lnSpc>
            </a:pPr>
            <a:endParaRPr lang="en-US" sz="2200">
              <a:solidFill>
                <a:srgbClr val="000000"/>
              </a:solidFill>
              <a:latin typeface="Arimo"/>
            </a:endParaRPr>
          </a:p>
          <a:p>
            <a:pPr algn="ctr">
              <a:lnSpc>
                <a:spcPts val="3080"/>
              </a:lnSpc>
            </a:pPr>
            <a:endParaRPr lang="en-US" sz="2200">
              <a:solidFill>
                <a:srgbClr val="000000"/>
              </a:solidFill>
              <a:latin typeface="Arimo"/>
            </a:endParaRPr>
          </a:p>
        </p:txBody>
      </p:sp>
      <p:sp>
        <p:nvSpPr>
          <p:cNvPr id="7" name="TextBox 7"/>
          <p:cNvSpPr txBox="1"/>
          <p:nvPr/>
        </p:nvSpPr>
        <p:spPr>
          <a:xfrm>
            <a:off x="8982912" y="4856806"/>
            <a:ext cx="5139170" cy="2344094"/>
          </a:xfrm>
          <a:prstGeom prst="rect">
            <a:avLst/>
          </a:prstGeom>
        </p:spPr>
        <p:txBody>
          <a:bodyPr lIns="0" tIns="0" rIns="0" bIns="0" rtlCol="0" anchor="t">
            <a:spAutoFit/>
          </a:bodyPr>
          <a:lstStyle/>
          <a:p>
            <a:pPr>
              <a:lnSpc>
                <a:spcPts val="3080"/>
              </a:lnSpc>
            </a:pPr>
            <a:r>
              <a:rPr lang="en-US" sz="2200">
                <a:solidFill>
                  <a:srgbClr val="000000"/>
                </a:solidFill>
                <a:latin typeface="Arimo"/>
              </a:rPr>
              <a:t>11.Gizlilik Ayarlarını İhmal Etmeyin!</a:t>
            </a:r>
          </a:p>
          <a:p>
            <a:pPr>
              <a:lnSpc>
                <a:spcPts val="3080"/>
              </a:lnSpc>
            </a:pPr>
            <a:r>
              <a:rPr lang="en-US" sz="2200">
                <a:solidFill>
                  <a:srgbClr val="000000"/>
                </a:solidFill>
                <a:latin typeface="Arimo"/>
              </a:rPr>
              <a:t>12.Bilgisayar Oyunlarına Dikkat Edin!</a:t>
            </a:r>
          </a:p>
          <a:p>
            <a:pPr>
              <a:lnSpc>
                <a:spcPts val="3080"/>
              </a:lnSpc>
            </a:pPr>
            <a:r>
              <a:rPr lang="en-US" sz="2200">
                <a:solidFill>
                  <a:srgbClr val="000000"/>
                </a:solidFill>
                <a:latin typeface="Arimo"/>
              </a:rPr>
              <a:t>13.Güvenli İnternet Hizmeti’ni Tercih Edin</a:t>
            </a:r>
          </a:p>
          <a:p>
            <a:pPr>
              <a:lnSpc>
                <a:spcPts val="3080"/>
              </a:lnSpc>
            </a:pPr>
            <a:r>
              <a:rPr lang="en-US" sz="2200">
                <a:solidFill>
                  <a:srgbClr val="000000"/>
                </a:solidFill>
                <a:latin typeface="Arimo"/>
              </a:rPr>
              <a:t>(http://www.guvenlinet.org.tr/)</a:t>
            </a:r>
          </a:p>
          <a:p>
            <a:pPr>
              <a:lnSpc>
                <a:spcPts val="3080"/>
              </a:lnSpc>
            </a:pPr>
            <a:r>
              <a:rPr lang="en-US" sz="2200">
                <a:solidFill>
                  <a:srgbClr val="000000"/>
                </a:solidFill>
                <a:latin typeface="Arimo"/>
              </a:rPr>
              <a:t>14.Uygunsuz İçerikleri İhbar Edin!</a:t>
            </a:r>
          </a:p>
          <a:p>
            <a:pPr>
              <a:lnSpc>
                <a:spcPts val="3080"/>
              </a:lnSpc>
            </a:pPr>
            <a:r>
              <a:rPr lang="en-US" sz="2200">
                <a:solidFill>
                  <a:srgbClr val="000000"/>
                </a:solidFill>
                <a:latin typeface="Arimo"/>
              </a:rPr>
              <a:t>(http://www.ihbarweb.org.tr/)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99595" y="2978578"/>
            <a:ext cx="12527784" cy="2744145"/>
          </a:xfrm>
          <a:prstGeom prst="rect">
            <a:avLst/>
          </a:prstGeom>
        </p:spPr>
        <p:txBody>
          <a:bodyPr lIns="0" tIns="0" rIns="0" bIns="0" rtlCol="0" anchor="t">
            <a:spAutoFit/>
          </a:bodyPr>
          <a:lstStyle/>
          <a:p>
            <a:pPr algn="ctr">
              <a:lnSpc>
                <a:spcPts val="7279"/>
              </a:lnSpc>
            </a:pPr>
            <a:r>
              <a:rPr lang="en-US" sz="5199">
                <a:solidFill>
                  <a:srgbClr val="000000"/>
                </a:solidFill>
                <a:latin typeface="DejaVu Serif"/>
              </a:rPr>
              <a:t>Dinlediğiniz için teşekkürler...</a:t>
            </a:r>
          </a:p>
          <a:p>
            <a:pPr algn="ctr">
              <a:lnSpc>
                <a:spcPts val="7279"/>
              </a:lnSpc>
            </a:pPr>
            <a:endParaRPr lang="en-US" sz="5199">
              <a:solidFill>
                <a:srgbClr val="000000"/>
              </a:solidFill>
              <a:latin typeface="DejaVu Serif"/>
            </a:endParaRPr>
          </a:p>
          <a:p>
            <a:pPr algn="ctr">
              <a:lnSpc>
                <a:spcPts val="7279"/>
              </a:lnSpc>
            </a:pPr>
            <a:endParaRPr lang="en-US" sz="5199">
              <a:solidFill>
                <a:srgbClr val="000000"/>
              </a:solidFill>
              <a:latin typeface="DejaVu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40864" y="6817158"/>
            <a:ext cx="6211019"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73566" y="-463383"/>
            <a:ext cx="4702629" cy="41148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29222" y="3488371"/>
            <a:ext cx="3467475" cy="5230635"/>
          </a:xfrm>
          <a:prstGeom prst="rect">
            <a:avLst/>
          </a:prstGeom>
        </p:spPr>
      </p:pic>
      <p:sp>
        <p:nvSpPr>
          <p:cNvPr id="5" name="TextBox 5"/>
          <p:cNvSpPr txBox="1"/>
          <p:nvPr/>
        </p:nvSpPr>
        <p:spPr>
          <a:xfrm>
            <a:off x="2262780" y="634573"/>
            <a:ext cx="13240794" cy="1936057"/>
          </a:xfrm>
          <a:prstGeom prst="rect">
            <a:avLst/>
          </a:prstGeom>
        </p:spPr>
        <p:txBody>
          <a:bodyPr lIns="0" tIns="0" rIns="0" bIns="0" rtlCol="0" anchor="t">
            <a:spAutoFit/>
          </a:bodyPr>
          <a:lstStyle/>
          <a:p>
            <a:pPr algn="ctr">
              <a:lnSpc>
                <a:spcPts val="7735"/>
              </a:lnSpc>
            </a:pPr>
            <a:r>
              <a:rPr lang="en-US" sz="5525">
                <a:solidFill>
                  <a:srgbClr val="000000"/>
                </a:solidFill>
                <a:latin typeface="Montserrat Semi-Bold"/>
              </a:rPr>
              <a:t>İNTERNET DEYİNCE AKLIMIZA NE GELİYOR? </a:t>
            </a:r>
          </a:p>
        </p:txBody>
      </p:sp>
      <p:sp>
        <p:nvSpPr>
          <p:cNvPr id="6" name="TextBox 6"/>
          <p:cNvSpPr txBox="1"/>
          <p:nvPr/>
        </p:nvSpPr>
        <p:spPr>
          <a:xfrm>
            <a:off x="1265786" y="3336445"/>
            <a:ext cx="10001171" cy="5538113"/>
          </a:xfrm>
          <a:prstGeom prst="rect">
            <a:avLst/>
          </a:prstGeom>
        </p:spPr>
        <p:txBody>
          <a:bodyPr lIns="0" tIns="0" rIns="0" bIns="0" rtlCol="0" anchor="t">
            <a:spAutoFit/>
          </a:bodyPr>
          <a:lstStyle/>
          <a:p>
            <a:pPr algn="just">
              <a:lnSpc>
                <a:spcPts val="3976"/>
              </a:lnSpc>
            </a:pPr>
            <a:r>
              <a:rPr lang="en-US" sz="2840">
                <a:solidFill>
                  <a:srgbClr val="000000"/>
                </a:solidFill>
                <a:latin typeface="Arimo"/>
              </a:rPr>
              <a:t> Bilgisayar ve internet, sadece erişkinler için değil; aynı zamanda çocuklar için de oldukça faydalı bir ortamdır. Çocukların bir eğitim, eğlence ve iletişim aracı olarak bilgisayarlardan doğru ve etkin bir şekilde faydalanması adına birçok anne baba, çağa ayak uydurmak, bilgiye daha çabuk ve etkin bir şekilde ulaşmak için çocuklarına bu tür imkânları sunmak istemektedirler. İnternet, çocukların dünyayı keşfetmeleri, öğrenmeleri ve eğlenmeleri için mükemmel bir ortamdır. Ancak, çocukların internet kullanırken yasal olmayan, şiddet içeren sitelere erişimi ve tehlikeli insanlarla iletişime geçmesi başta gelen riskler arasında yer alır.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235153" y="603860"/>
            <a:ext cx="3498001" cy="5230656"/>
          </a:xfrm>
          <a:prstGeom prst="rect">
            <a:avLst/>
          </a:prstGeom>
        </p:spPr>
      </p:pic>
      <p:sp>
        <p:nvSpPr>
          <p:cNvPr id="3" name="TextBox 3"/>
          <p:cNvSpPr txBox="1"/>
          <p:nvPr/>
        </p:nvSpPr>
        <p:spPr>
          <a:xfrm>
            <a:off x="614436" y="781929"/>
            <a:ext cx="13024274" cy="5052587"/>
          </a:xfrm>
          <a:prstGeom prst="rect">
            <a:avLst/>
          </a:prstGeom>
        </p:spPr>
        <p:txBody>
          <a:bodyPr lIns="0" tIns="0" rIns="0" bIns="0" rtlCol="0" anchor="t">
            <a:spAutoFit/>
          </a:bodyPr>
          <a:lstStyle/>
          <a:p>
            <a:pPr algn="ctr">
              <a:lnSpc>
                <a:spcPts val="4445"/>
              </a:lnSpc>
            </a:pPr>
            <a:r>
              <a:rPr lang="en-US" sz="3175">
                <a:solidFill>
                  <a:srgbClr val="000000"/>
                </a:solidFill>
                <a:latin typeface="Andada"/>
              </a:rPr>
              <a:t> Günümüzde internet; iş, iletişim, eğlence,alışveriş ve en önemlisi bilgiyeulaşmak için en sık kullanılan platformlardan biri halini almıştır. İnternetin insanların hayatında bu kadar önemli alanlarda rol almasıyla doğru orantılı olarak internette paylaşılan veri miktarı da artmıştır. İnternet üzerinde paylaşılan bu verilerin insanlara sağladığı yararların tartışılmaz bir gerçek olmasının yanı sıra, internet büyük ve karmaşık bir sistem olduğundan, bu sistem üzerindeki boşlukların kötü amaçlariçin kullanılması internet kullanıcılarını tehdit edebilmektedir.</a:t>
            </a:r>
          </a:p>
          <a:p>
            <a:pPr algn="ctr">
              <a:lnSpc>
                <a:spcPts val="4445"/>
              </a:lnSpc>
            </a:pPr>
            <a:endParaRPr lang="en-US" sz="3175">
              <a:solidFill>
                <a:srgbClr val="000000"/>
              </a:solidFill>
              <a:latin typeface="Andada"/>
            </a:endParaRPr>
          </a:p>
        </p:txBody>
      </p:sp>
      <p:sp>
        <p:nvSpPr>
          <p:cNvPr id="4" name="TextBox 4"/>
          <p:cNvSpPr txBox="1"/>
          <p:nvPr/>
        </p:nvSpPr>
        <p:spPr>
          <a:xfrm>
            <a:off x="1487607" y="6116289"/>
            <a:ext cx="12550690" cy="2479266"/>
          </a:xfrm>
          <a:prstGeom prst="rect">
            <a:avLst/>
          </a:prstGeom>
        </p:spPr>
        <p:txBody>
          <a:bodyPr lIns="0" tIns="0" rIns="0" bIns="0" rtlCol="0" anchor="t">
            <a:spAutoFit/>
          </a:bodyPr>
          <a:lstStyle/>
          <a:p>
            <a:pPr algn="ctr">
              <a:lnSpc>
                <a:spcPts val="6568"/>
              </a:lnSpc>
            </a:pPr>
            <a:r>
              <a:rPr lang="en-US" sz="4691">
                <a:solidFill>
                  <a:srgbClr val="000000"/>
                </a:solidFill>
                <a:latin typeface="Arimo"/>
              </a:rPr>
              <a:t>GÜVENLİ İNTERNET KULLANIMI İÇİN DİKKAT ETMEMİZ GEREKENLERE GELİN BİRLİKTE GÖZ ATALIM...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2846" t="36359" r="12080"/>
          <a:stretch>
            <a:fillRect/>
          </a:stretch>
        </p:blipFill>
        <p:spPr>
          <a:xfrm rot="8100000">
            <a:off x="10553298" y="5808018"/>
            <a:ext cx="9910023" cy="609056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212713">
            <a:off x="29314" y="2121592"/>
            <a:ext cx="4011856" cy="28333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96811" y="227163"/>
            <a:ext cx="4286250" cy="4114800"/>
          </a:xfrm>
          <a:prstGeom prst="rect">
            <a:avLst/>
          </a:prstGeom>
        </p:spPr>
      </p:pic>
      <p:sp>
        <p:nvSpPr>
          <p:cNvPr id="5" name="TextBox 5"/>
          <p:cNvSpPr txBox="1"/>
          <p:nvPr/>
        </p:nvSpPr>
        <p:spPr>
          <a:xfrm>
            <a:off x="1028700" y="1183632"/>
            <a:ext cx="2453887" cy="4795858"/>
          </a:xfrm>
          <a:prstGeom prst="rect">
            <a:avLst/>
          </a:prstGeom>
        </p:spPr>
        <p:txBody>
          <a:bodyPr lIns="0" tIns="0" rIns="0" bIns="0" rtlCol="0" anchor="t">
            <a:spAutoFit/>
          </a:bodyPr>
          <a:lstStyle/>
          <a:p>
            <a:pPr algn="ctr">
              <a:lnSpc>
                <a:spcPts val="39790"/>
              </a:lnSpc>
            </a:pPr>
            <a:r>
              <a:rPr lang="en-US" sz="28421">
                <a:solidFill>
                  <a:srgbClr val="633750"/>
                </a:solidFill>
                <a:latin typeface="Montserrat Extra-Bold Bold"/>
              </a:rPr>
              <a:t>1</a:t>
            </a:r>
          </a:p>
        </p:txBody>
      </p:sp>
      <p:sp>
        <p:nvSpPr>
          <p:cNvPr id="6" name="TextBox 6"/>
          <p:cNvSpPr txBox="1"/>
          <p:nvPr/>
        </p:nvSpPr>
        <p:spPr>
          <a:xfrm>
            <a:off x="3482587" y="2259561"/>
            <a:ext cx="13776713" cy="936569"/>
          </a:xfrm>
          <a:prstGeom prst="rect">
            <a:avLst/>
          </a:prstGeom>
        </p:spPr>
        <p:txBody>
          <a:bodyPr lIns="0" tIns="0" rIns="0" bIns="0" rtlCol="0" anchor="t">
            <a:spAutoFit/>
          </a:bodyPr>
          <a:lstStyle/>
          <a:p>
            <a:pPr algn="ctr">
              <a:lnSpc>
                <a:spcPts val="7697"/>
              </a:lnSpc>
            </a:pPr>
            <a:r>
              <a:rPr lang="en-US" sz="5497">
                <a:solidFill>
                  <a:srgbClr val="282120"/>
                </a:solidFill>
                <a:latin typeface="Montserrat Semi-Bold"/>
              </a:rPr>
              <a:t>Bilgi Sahibi Olun.</a:t>
            </a:r>
          </a:p>
        </p:txBody>
      </p:sp>
      <p:sp>
        <p:nvSpPr>
          <p:cNvPr id="7" name="TextBox 7"/>
          <p:cNvSpPr txBox="1"/>
          <p:nvPr/>
        </p:nvSpPr>
        <p:spPr>
          <a:xfrm>
            <a:off x="4475772" y="3462079"/>
            <a:ext cx="10750949" cy="4450546"/>
          </a:xfrm>
          <a:prstGeom prst="rect">
            <a:avLst/>
          </a:prstGeom>
        </p:spPr>
        <p:txBody>
          <a:bodyPr lIns="0" tIns="0" rIns="0" bIns="0" rtlCol="0" anchor="t">
            <a:spAutoFit/>
          </a:bodyPr>
          <a:lstStyle/>
          <a:p>
            <a:pPr>
              <a:lnSpc>
                <a:spcPts val="5077"/>
              </a:lnSpc>
            </a:pPr>
            <a:r>
              <a:rPr lang="en-US" sz="3626">
                <a:solidFill>
                  <a:srgbClr val="282120"/>
                </a:solidFill>
                <a:latin typeface="Andada"/>
              </a:rPr>
              <a:t>Kendinizi İnternet hakkında eğitin. Teknoloji kullanımının olumlu ve olumsuz yanları hakkında bilgi sahibi olmalı ve bu konularda çocuklarınızda farkındalık oluşturmalısınız. İnternetin ve teknolojinin öğrenme için ne kadar kullanışlı ve ilgi çekici olduğunu vurgularken siber zorbalık gibi trajik sonuçlarına da değinmelisiniz</a:t>
            </a:r>
          </a:p>
        </p:txBody>
      </p:sp>
      <p:sp>
        <p:nvSpPr>
          <p:cNvPr id="8" name="TextBox 8"/>
          <p:cNvSpPr txBox="1"/>
          <p:nvPr/>
        </p:nvSpPr>
        <p:spPr>
          <a:xfrm rot="-1042969">
            <a:off x="244449" y="7362219"/>
            <a:ext cx="3882339" cy="2399557"/>
          </a:xfrm>
          <a:prstGeom prst="rect">
            <a:avLst/>
          </a:prstGeom>
        </p:spPr>
        <p:txBody>
          <a:bodyPr lIns="0" tIns="0" rIns="0" bIns="0" rtlCol="0" anchor="t">
            <a:spAutoFit/>
          </a:bodyPr>
          <a:lstStyle/>
          <a:p>
            <a:pPr algn="ctr">
              <a:lnSpc>
                <a:spcPts val="4759"/>
              </a:lnSpc>
            </a:pPr>
            <a:r>
              <a:rPr lang="en-US" sz="3399">
                <a:solidFill>
                  <a:srgbClr val="000000"/>
                </a:solidFill>
                <a:latin typeface="Arimo"/>
              </a:rPr>
              <a:t>“SADECE ÖĞRETEN DEĞIL, ÖĞRENEN DE OLUN!”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7553" r="3232"/>
          <a:stretch>
            <a:fillRect/>
          </a:stretch>
        </p:blipFill>
        <p:spPr>
          <a:xfrm rot="10138245">
            <a:off x="9097724" y="7163848"/>
            <a:ext cx="12773766" cy="406228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212713">
            <a:off x="1270754" y="758345"/>
            <a:ext cx="3271993" cy="231084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125259" y="5809244"/>
            <a:ext cx="5558541" cy="4114800"/>
          </a:xfrm>
          <a:prstGeom prst="rect">
            <a:avLst/>
          </a:prstGeom>
        </p:spPr>
      </p:pic>
      <p:sp>
        <p:nvSpPr>
          <p:cNvPr id="5" name="TextBox 5"/>
          <p:cNvSpPr txBox="1"/>
          <p:nvPr/>
        </p:nvSpPr>
        <p:spPr>
          <a:xfrm>
            <a:off x="2278893" y="-485775"/>
            <a:ext cx="1739682" cy="4435980"/>
          </a:xfrm>
          <a:prstGeom prst="rect">
            <a:avLst/>
          </a:prstGeom>
        </p:spPr>
        <p:txBody>
          <a:bodyPr lIns="0" tIns="0" rIns="0" bIns="0" rtlCol="0" anchor="t">
            <a:spAutoFit/>
          </a:bodyPr>
          <a:lstStyle/>
          <a:p>
            <a:pPr algn="ctr">
              <a:lnSpc>
                <a:spcPts val="36372"/>
              </a:lnSpc>
            </a:pPr>
            <a:r>
              <a:rPr lang="en-US" sz="25980">
                <a:solidFill>
                  <a:srgbClr val="1F4766"/>
                </a:solidFill>
                <a:latin typeface="Montserrat Extra-Bold Bold"/>
              </a:rPr>
              <a:t>2</a:t>
            </a:r>
          </a:p>
        </p:txBody>
      </p:sp>
      <p:sp>
        <p:nvSpPr>
          <p:cNvPr id="6" name="TextBox 6"/>
          <p:cNvSpPr txBox="1"/>
          <p:nvPr/>
        </p:nvSpPr>
        <p:spPr>
          <a:xfrm>
            <a:off x="5195873" y="154283"/>
            <a:ext cx="10130825" cy="1908011"/>
          </a:xfrm>
          <a:prstGeom prst="rect">
            <a:avLst/>
          </a:prstGeom>
        </p:spPr>
        <p:txBody>
          <a:bodyPr lIns="0" tIns="0" rIns="0" bIns="0" rtlCol="0" anchor="t">
            <a:spAutoFit/>
          </a:bodyPr>
          <a:lstStyle/>
          <a:p>
            <a:pPr algn="ctr">
              <a:lnSpc>
                <a:spcPts val="7697"/>
              </a:lnSpc>
            </a:pPr>
            <a:r>
              <a:rPr lang="en-US" sz="5497">
                <a:solidFill>
                  <a:srgbClr val="282120"/>
                </a:solidFill>
                <a:latin typeface="Montserrat Semi-Bold"/>
              </a:rPr>
              <a:t>Kişisel Bilgilerinizi Paylaşmayın!</a:t>
            </a:r>
          </a:p>
        </p:txBody>
      </p:sp>
      <p:sp>
        <p:nvSpPr>
          <p:cNvPr id="7" name="TextBox 7"/>
          <p:cNvSpPr txBox="1"/>
          <p:nvPr/>
        </p:nvSpPr>
        <p:spPr>
          <a:xfrm>
            <a:off x="6312837" y="2202509"/>
            <a:ext cx="8634637" cy="3548419"/>
          </a:xfrm>
          <a:prstGeom prst="rect">
            <a:avLst/>
          </a:prstGeom>
        </p:spPr>
        <p:txBody>
          <a:bodyPr lIns="0" tIns="0" rIns="0" bIns="0" rtlCol="0" anchor="t">
            <a:spAutoFit/>
          </a:bodyPr>
          <a:lstStyle/>
          <a:p>
            <a:pPr algn="ctr">
              <a:lnSpc>
                <a:spcPts val="4683"/>
              </a:lnSpc>
            </a:pPr>
            <a:r>
              <a:rPr lang="en-US" sz="3345">
                <a:solidFill>
                  <a:srgbClr val="282120"/>
                </a:solidFill>
                <a:latin typeface="Andada"/>
              </a:rPr>
              <a:t>Kişisel bilgilerinizi gizli tutarak çevrimiçi kimlik avı girişimlerinden kaçının. Telefon numaranızı, sosyal güvenlik bilgilerinizi, banka bilgilerinizi tanımadığınız kişilere vermeyin.</a:t>
            </a:r>
          </a:p>
          <a:p>
            <a:pPr algn="ctr">
              <a:lnSpc>
                <a:spcPts val="4683"/>
              </a:lnSpc>
            </a:pPr>
            <a:endParaRPr lang="en-US" sz="3345">
              <a:solidFill>
                <a:srgbClr val="282120"/>
              </a:solidFill>
              <a:latin typeface="Andada"/>
            </a:endParaRPr>
          </a:p>
        </p:txBody>
      </p:sp>
      <p:sp>
        <p:nvSpPr>
          <p:cNvPr id="8" name="TextBox 8"/>
          <p:cNvSpPr txBox="1"/>
          <p:nvPr/>
        </p:nvSpPr>
        <p:spPr>
          <a:xfrm>
            <a:off x="241575" y="5086350"/>
            <a:ext cx="10730793" cy="3849808"/>
          </a:xfrm>
          <a:prstGeom prst="rect">
            <a:avLst/>
          </a:prstGeom>
        </p:spPr>
        <p:txBody>
          <a:bodyPr lIns="0" tIns="0" rIns="0" bIns="0" rtlCol="0" anchor="t">
            <a:spAutoFit/>
          </a:bodyPr>
          <a:lstStyle/>
          <a:p>
            <a:pPr algn="ctr">
              <a:lnSpc>
                <a:spcPts val="3392"/>
              </a:lnSpc>
            </a:pPr>
            <a:r>
              <a:rPr lang="en-US" sz="2423">
                <a:solidFill>
                  <a:srgbClr val="000000"/>
                </a:solidFill>
                <a:latin typeface="Andada Bold"/>
              </a:rPr>
              <a:t>Anne Babalar!</a:t>
            </a:r>
          </a:p>
          <a:p>
            <a:pPr algn="ctr">
              <a:lnSpc>
                <a:spcPts val="3392"/>
              </a:lnSpc>
            </a:pPr>
            <a:r>
              <a:rPr lang="en-US" sz="2423">
                <a:solidFill>
                  <a:srgbClr val="000000"/>
                </a:solidFill>
                <a:latin typeface="Andada"/>
              </a:rPr>
              <a:t>Çocuğunuza internette hiç kimseye ve hiçbir web sitesine; adres, telefon numarası, okul adı, şifre, aile resimleri, internet kullanıcı adı gibi önemli bilgileri vermemesini öğütleyin. Bazı sitelere üyelik için verilmesi gereken kişisel güvenlik bilgilerini ise ancak size danıştıktan sonra vermesini söyleyin. İnternetten tanışılan kişilerin doğru bilgiler vermeyeceğini, bu kişilerin dolandırma, pazarlama gibi kötü amaçlı kişiler olabileceğini anlatın. Ayrıca, sizin izniniz olmadan internetten alış veriş yapmamasını, kredi kartı numara bilgilerini asla vermemesini söyleyin.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212713">
            <a:off x="454008" y="2145186"/>
            <a:ext cx="4011856" cy="28333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4027"/>
          <a:stretch>
            <a:fillRect/>
          </a:stretch>
        </p:blipFill>
        <p:spPr>
          <a:xfrm>
            <a:off x="6625295" y="7323739"/>
            <a:ext cx="9170634" cy="331719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794651" y="5967320"/>
            <a:ext cx="3471862" cy="4114800"/>
          </a:xfrm>
          <a:prstGeom prst="rect">
            <a:avLst/>
          </a:prstGeom>
        </p:spPr>
      </p:pic>
      <p:sp>
        <p:nvSpPr>
          <p:cNvPr id="5" name="TextBox 5"/>
          <p:cNvSpPr txBox="1"/>
          <p:nvPr/>
        </p:nvSpPr>
        <p:spPr>
          <a:xfrm>
            <a:off x="4307033" y="2891118"/>
            <a:ext cx="13095373" cy="3812320"/>
          </a:xfrm>
          <a:prstGeom prst="rect">
            <a:avLst/>
          </a:prstGeom>
        </p:spPr>
        <p:txBody>
          <a:bodyPr lIns="0" tIns="0" rIns="0" bIns="0" rtlCol="0" anchor="t">
            <a:spAutoFit/>
          </a:bodyPr>
          <a:lstStyle/>
          <a:p>
            <a:pPr>
              <a:lnSpc>
                <a:spcPts val="5086"/>
              </a:lnSpc>
            </a:pPr>
            <a:r>
              <a:rPr lang="en-US" sz="3633">
                <a:solidFill>
                  <a:srgbClr val="282120"/>
                </a:solidFill>
                <a:latin typeface="Andada"/>
              </a:rPr>
              <a:t>Bir web sitesinde herhangi bir şey satın almadan önce güvenli olduğundan emin olun. Bunu, URL'den önce küçük bir kilit simgesi veya "https" olup olmadığını kontrol ederek yapabilirsiniz. "https"deki "s", "güvenli" anlamına gelir ve kilit, tarayıcınız tarafından güvenli bir site olarak onaylandığı anlamına gelir.</a:t>
            </a:r>
          </a:p>
        </p:txBody>
      </p:sp>
      <p:sp>
        <p:nvSpPr>
          <p:cNvPr id="6" name="TextBox 6"/>
          <p:cNvSpPr txBox="1"/>
          <p:nvPr/>
        </p:nvSpPr>
        <p:spPr>
          <a:xfrm>
            <a:off x="1848859" y="1707155"/>
            <a:ext cx="1951878" cy="4595580"/>
          </a:xfrm>
          <a:prstGeom prst="rect">
            <a:avLst/>
          </a:prstGeom>
        </p:spPr>
        <p:txBody>
          <a:bodyPr lIns="0" tIns="0" rIns="0" bIns="0" rtlCol="0" anchor="t">
            <a:spAutoFit/>
          </a:bodyPr>
          <a:lstStyle/>
          <a:p>
            <a:pPr algn="ctr">
              <a:lnSpc>
                <a:spcPts val="37550"/>
              </a:lnSpc>
            </a:pPr>
            <a:r>
              <a:rPr lang="en-US" sz="26821">
                <a:solidFill>
                  <a:srgbClr val="1F4766"/>
                </a:solidFill>
                <a:latin typeface="Montserrat Extra-Bold Bold"/>
              </a:rPr>
              <a:t>3</a:t>
            </a:r>
          </a:p>
        </p:txBody>
      </p:sp>
      <p:sp>
        <p:nvSpPr>
          <p:cNvPr id="7" name="TextBox 7"/>
          <p:cNvSpPr txBox="1"/>
          <p:nvPr/>
        </p:nvSpPr>
        <p:spPr>
          <a:xfrm>
            <a:off x="4755320" y="1989498"/>
            <a:ext cx="13246854" cy="1526375"/>
          </a:xfrm>
          <a:prstGeom prst="rect">
            <a:avLst/>
          </a:prstGeom>
        </p:spPr>
        <p:txBody>
          <a:bodyPr lIns="0" tIns="0" rIns="0" bIns="0" rtlCol="0" anchor="t">
            <a:spAutoFit/>
          </a:bodyPr>
          <a:lstStyle/>
          <a:p>
            <a:pPr>
              <a:lnSpc>
                <a:spcPts val="6157"/>
              </a:lnSpc>
            </a:pPr>
            <a:r>
              <a:rPr lang="en-US" sz="4397">
                <a:solidFill>
                  <a:srgbClr val="282120"/>
                </a:solidFill>
                <a:latin typeface="Montserrat Semi-Bold"/>
              </a:rPr>
              <a:t>Web Sitesi Güvenilirliğini Kontrol Edin!</a:t>
            </a:r>
          </a:p>
          <a:p>
            <a:pPr>
              <a:lnSpc>
                <a:spcPts val="6157"/>
              </a:lnSpc>
            </a:pPr>
            <a:endParaRPr lang="en-US" sz="4397">
              <a:solidFill>
                <a:srgbClr val="282120"/>
              </a:solidFill>
              <a:latin typeface="Montserra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284355">
            <a:off x="13733986" y="1914027"/>
            <a:ext cx="4011856" cy="2833374"/>
          </a:xfrm>
          <a:prstGeom prst="rect">
            <a:avLst/>
          </a:prstGeom>
        </p:spPr>
      </p:pic>
      <p:sp>
        <p:nvSpPr>
          <p:cNvPr id="3" name="TextBox 3"/>
          <p:cNvSpPr txBox="1"/>
          <p:nvPr/>
        </p:nvSpPr>
        <p:spPr>
          <a:xfrm>
            <a:off x="379556" y="2296814"/>
            <a:ext cx="12753715" cy="3276586"/>
          </a:xfrm>
          <a:prstGeom prst="rect">
            <a:avLst/>
          </a:prstGeom>
        </p:spPr>
        <p:txBody>
          <a:bodyPr lIns="0" tIns="0" rIns="0" bIns="0" rtlCol="0" anchor="t">
            <a:spAutoFit/>
          </a:bodyPr>
          <a:lstStyle/>
          <a:p>
            <a:pPr algn="r">
              <a:lnSpc>
                <a:spcPts val="5228"/>
              </a:lnSpc>
            </a:pPr>
            <a:r>
              <a:rPr lang="en-US" sz="3734">
                <a:solidFill>
                  <a:srgbClr val="282120"/>
                </a:solidFill>
                <a:latin typeface="Andada"/>
              </a:rPr>
              <a:t>Şüpheli bağlantılar içeren web sitelerine veya e-postalara dikkat edin. Bazı web siteleri, üzerlerine tıklamanızı ve ardından kişisel bilgilerinizi çalmanızı sağlamak için testler, ücretsiz şeyler veya müstehcen hikayeler kullanabilir.</a:t>
            </a:r>
          </a:p>
          <a:p>
            <a:pPr algn="r">
              <a:lnSpc>
                <a:spcPts val="5228"/>
              </a:lnSpc>
            </a:pPr>
            <a:endParaRPr lang="en-US" sz="3734">
              <a:solidFill>
                <a:srgbClr val="282120"/>
              </a:solidFill>
              <a:latin typeface="Andada"/>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5538"/>
          <a:stretch>
            <a:fillRect/>
          </a:stretch>
        </p:blipFill>
        <p:spPr>
          <a:xfrm rot="-6429196">
            <a:off x="12522480" y="5503776"/>
            <a:ext cx="6061800" cy="719305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424992" y="5981902"/>
            <a:ext cx="3163252" cy="4114800"/>
          </a:xfrm>
          <a:prstGeom prst="rect">
            <a:avLst/>
          </a:prstGeom>
        </p:spPr>
      </p:pic>
      <p:sp>
        <p:nvSpPr>
          <p:cNvPr id="6" name="TextBox 6"/>
          <p:cNvSpPr txBox="1"/>
          <p:nvPr/>
        </p:nvSpPr>
        <p:spPr>
          <a:xfrm>
            <a:off x="14000728" y="306984"/>
            <a:ext cx="2011781" cy="4334960"/>
          </a:xfrm>
          <a:prstGeom prst="rect">
            <a:avLst/>
          </a:prstGeom>
        </p:spPr>
        <p:txBody>
          <a:bodyPr lIns="0" tIns="0" rIns="0" bIns="0" rtlCol="0" anchor="t">
            <a:spAutoFit/>
          </a:bodyPr>
          <a:lstStyle/>
          <a:p>
            <a:pPr algn="ctr">
              <a:lnSpc>
                <a:spcPts val="35415"/>
              </a:lnSpc>
            </a:pPr>
            <a:r>
              <a:rPr lang="en-US" sz="25296">
                <a:solidFill>
                  <a:srgbClr val="E45258"/>
                </a:solidFill>
                <a:latin typeface="Montserrat Extra-Bold Bold"/>
              </a:rPr>
              <a:t>4</a:t>
            </a:r>
          </a:p>
        </p:txBody>
      </p:sp>
      <p:sp>
        <p:nvSpPr>
          <p:cNvPr id="7" name="TextBox 7"/>
          <p:cNvSpPr txBox="1"/>
          <p:nvPr/>
        </p:nvSpPr>
        <p:spPr>
          <a:xfrm>
            <a:off x="-2144235" y="933450"/>
            <a:ext cx="17011402" cy="1775512"/>
          </a:xfrm>
          <a:prstGeom prst="rect">
            <a:avLst/>
          </a:prstGeom>
        </p:spPr>
        <p:txBody>
          <a:bodyPr lIns="0" tIns="0" rIns="0" bIns="0" rtlCol="0" anchor="t">
            <a:spAutoFit/>
          </a:bodyPr>
          <a:lstStyle/>
          <a:p>
            <a:pPr algn="r">
              <a:lnSpc>
                <a:spcPts val="7137"/>
              </a:lnSpc>
            </a:pPr>
            <a:r>
              <a:rPr lang="en-US" sz="5097">
                <a:solidFill>
                  <a:srgbClr val="282120"/>
                </a:solidFill>
                <a:latin typeface="Montserrat Semi-Bold"/>
              </a:rPr>
              <a:t>Şüpheli Çevrimiçi Bağlantılardan Kaçının!</a:t>
            </a:r>
          </a:p>
          <a:p>
            <a:pPr algn="r">
              <a:lnSpc>
                <a:spcPts val="7137"/>
              </a:lnSpc>
            </a:pPr>
            <a:endParaRPr lang="en-US" sz="5097">
              <a:solidFill>
                <a:srgbClr val="282120"/>
              </a:solidFill>
              <a:latin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794" t="59656" r="4096"/>
          <a:stretch>
            <a:fillRect/>
          </a:stretch>
        </p:blipFill>
        <p:spPr>
          <a:xfrm rot="10138245">
            <a:off x="9413225" y="7073776"/>
            <a:ext cx="10838751" cy="38609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212713">
            <a:off x="6520617" y="986945"/>
            <a:ext cx="3271993" cy="231084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151954" y="6179384"/>
            <a:ext cx="4011930" cy="4114800"/>
          </a:xfrm>
          <a:prstGeom prst="rect">
            <a:avLst/>
          </a:prstGeom>
        </p:spPr>
      </p:pic>
      <p:sp>
        <p:nvSpPr>
          <p:cNvPr id="5" name="TextBox 5"/>
          <p:cNvSpPr txBox="1"/>
          <p:nvPr/>
        </p:nvSpPr>
        <p:spPr>
          <a:xfrm>
            <a:off x="7855255" y="-318510"/>
            <a:ext cx="1739682" cy="4435980"/>
          </a:xfrm>
          <a:prstGeom prst="rect">
            <a:avLst/>
          </a:prstGeom>
        </p:spPr>
        <p:txBody>
          <a:bodyPr lIns="0" tIns="0" rIns="0" bIns="0" rtlCol="0" anchor="t">
            <a:spAutoFit/>
          </a:bodyPr>
          <a:lstStyle/>
          <a:p>
            <a:pPr algn="ctr">
              <a:lnSpc>
                <a:spcPts val="36372"/>
              </a:lnSpc>
            </a:pPr>
            <a:r>
              <a:rPr lang="en-US" sz="25980">
                <a:solidFill>
                  <a:srgbClr val="633750"/>
                </a:solidFill>
                <a:latin typeface="Montserrat Extra-Bold Bold"/>
              </a:rPr>
              <a:t>5</a:t>
            </a:r>
          </a:p>
        </p:txBody>
      </p:sp>
      <p:sp>
        <p:nvSpPr>
          <p:cNvPr id="6" name="TextBox 6"/>
          <p:cNvSpPr txBox="1"/>
          <p:nvPr/>
        </p:nvSpPr>
        <p:spPr>
          <a:xfrm>
            <a:off x="609796" y="3898699"/>
            <a:ext cx="16230600" cy="1908011"/>
          </a:xfrm>
          <a:prstGeom prst="rect">
            <a:avLst/>
          </a:prstGeom>
        </p:spPr>
        <p:txBody>
          <a:bodyPr lIns="0" tIns="0" rIns="0" bIns="0" rtlCol="0" anchor="t">
            <a:spAutoFit/>
          </a:bodyPr>
          <a:lstStyle/>
          <a:p>
            <a:pPr algn="ctr">
              <a:lnSpc>
                <a:spcPts val="7697"/>
              </a:lnSpc>
            </a:pPr>
            <a:r>
              <a:rPr lang="en-US" sz="5497">
                <a:solidFill>
                  <a:srgbClr val="282120"/>
                </a:solidFill>
                <a:latin typeface="Montserrat Semi-Bold"/>
              </a:rPr>
              <a:t>Bilgisayarınızı Güncel Tutun!</a:t>
            </a:r>
          </a:p>
          <a:p>
            <a:pPr algn="ctr">
              <a:lnSpc>
                <a:spcPts val="7697"/>
              </a:lnSpc>
            </a:pPr>
            <a:endParaRPr lang="en-US" sz="5497">
              <a:solidFill>
                <a:srgbClr val="282120"/>
              </a:solidFill>
              <a:latin typeface="Montserrat Semi-Bold"/>
            </a:endParaRPr>
          </a:p>
        </p:txBody>
      </p:sp>
      <p:sp>
        <p:nvSpPr>
          <p:cNvPr id="7" name="TextBox 7"/>
          <p:cNvSpPr txBox="1"/>
          <p:nvPr/>
        </p:nvSpPr>
        <p:spPr>
          <a:xfrm>
            <a:off x="3595928" y="5057775"/>
            <a:ext cx="10258336" cy="2858446"/>
          </a:xfrm>
          <a:prstGeom prst="rect">
            <a:avLst/>
          </a:prstGeom>
        </p:spPr>
        <p:txBody>
          <a:bodyPr lIns="0" tIns="0" rIns="0" bIns="0" rtlCol="0" anchor="t">
            <a:spAutoFit/>
          </a:bodyPr>
          <a:lstStyle/>
          <a:p>
            <a:pPr algn="ctr">
              <a:lnSpc>
                <a:spcPts val="6159"/>
              </a:lnSpc>
            </a:pPr>
            <a:r>
              <a:rPr lang="en-US" sz="4399">
                <a:solidFill>
                  <a:srgbClr val="282120"/>
                </a:solidFill>
                <a:latin typeface="Andada"/>
              </a:rPr>
              <a:t>Kötü amaçlı yazılımlara karşı savunmasız kalmaması için cihazınızın yazılımını güncel tutun.</a:t>
            </a:r>
          </a:p>
          <a:p>
            <a:pPr algn="ctr">
              <a:lnSpc>
                <a:spcPts val="4199"/>
              </a:lnSpc>
            </a:pPr>
            <a:endParaRPr lang="en-US" sz="4399">
              <a:solidFill>
                <a:srgbClr val="282120"/>
              </a:solidFill>
              <a:latin typeface="Andad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478" t="35313" r="13344"/>
          <a:stretch>
            <a:fillRect/>
          </a:stretch>
        </p:blipFill>
        <p:spPr>
          <a:xfrm rot="8100000">
            <a:off x="10743308" y="5763866"/>
            <a:ext cx="9659770" cy="619066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212713">
            <a:off x="79426" y="2082404"/>
            <a:ext cx="4549280" cy="321292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590953" y="5531524"/>
            <a:ext cx="2971228" cy="4114800"/>
          </a:xfrm>
          <a:prstGeom prst="rect">
            <a:avLst/>
          </a:prstGeom>
        </p:spPr>
      </p:pic>
      <p:sp>
        <p:nvSpPr>
          <p:cNvPr id="5" name="TextBox 5"/>
          <p:cNvSpPr txBox="1"/>
          <p:nvPr/>
        </p:nvSpPr>
        <p:spPr>
          <a:xfrm>
            <a:off x="4578365" y="2913741"/>
            <a:ext cx="10994829" cy="3934652"/>
          </a:xfrm>
          <a:prstGeom prst="rect">
            <a:avLst/>
          </a:prstGeom>
        </p:spPr>
        <p:txBody>
          <a:bodyPr lIns="0" tIns="0" rIns="0" bIns="0" rtlCol="0" anchor="t">
            <a:spAutoFit/>
          </a:bodyPr>
          <a:lstStyle/>
          <a:p>
            <a:pPr>
              <a:lnSpc>
                <a:spcPts val="5177"/>
              </a:lnSpc>
            </a:pPr>
            <a:r>
              <a:rPr lang="en-US" sz="3698">
                <a:solidFill>
                  <a:srgbClr val="282120"/>
                </a:solidFill>
                <a:latin typeface="Andada"/>
              </a:rPr>
              <a:t>Kullandığınız cihazın, uygulama veya hizmet için gizlilik ayarlarını öğrenin. Bazı uygulamalar, fotoğraflara ve diğer kişisel bilgilere erişmek için izin isteyecektir. İstemediğiniz hiçbir şeyi paylaşmamak için haberdar olun.</a:t>
            </a:r>
          </a:p>
          <a:p>
            <a:pPr>
              <a:lnSpc>
                <a:spcPts val="5177"/>
              </a:lnSpc>
            </a:pPr>
            <a:r>
              <a:rPr lang="en-US" sz="3698">
                <a:solidFill>
                  <a:srgbClr val="282120"/>
                </a:solidFill>
                <a:latin typeface="Andada"/>
              </a:rPr>
              <a:t> </a:t>
            </a:r>
          </a:p>
        </p:txBody>
      </p:sp>
      <p:sp>
        <p:nvSpPr>
          <p:cNvPr id="6" name="TextBox 6"/>
          <p:cNvSpPr txBox="1"/>
          <p:nvPr/>
        </p:nvSpPr>
        <p:spPr>
          <a:xfrm>
            <a:off x="1665740" y="1024117"/>
            <a:ext cx="2133060" cy="4796102"/>
          </a:xfrm>
          <a:prstGeom prst="rect">
            <a:avLst/>
          </a:prstGeom>
        </p:spPr>
        <p:txBody>
          <a:bodyPr lIns="0" tIns="0" rIns="0" bIns="0" rtlCol="0" anchor="t">
            <a:spAutoFit/>
          </a:bodyPr>
          <a:lstStyle/>
          <a:p>
            <a:pPr algn="ctr">
              <a:lnSpc>
                <a:spcPts val="39790"/>
              </a:lnSpc>
            </a:pPr>
            <a:r>
              <a:rPr lang="en-US" sz="28421">
                <a:solidFill>
                  <a:srgbClr val="A1C6AA"/>
                </a:solidFill>
                <a:latin typeface="Montserrat Extra-Bold Bold"/>
              </a:rPr>
              <a:t>6</a:t>
            </a:r>
          </a:p>
        </p:txBody>
      </p:sp>
      <p:sp>
        <p:nvSpPr>
          <p:cNvPr id="7" name="TextBox 7"/>
          <p:cNvSpPr txBox="1"/>
          <p:nvPr/>
        </p:nvSpPr>
        <p:spPr>
          <a:xfrm>
            <a:off x="4578365" y="1892356"/>
            <a:ext cx="12811949" cy="1908011"/>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Uygulama İzinlerini İzleme</a:t>
            </a:r>
          </a:p>
          <a:p>
            <a:pPr>
              <a:lnSpc>
                <a:spcPts val="7697"/>
              </a:lnSpc>
            </a:pPr>
            <a:endParaRPr lang="en-US" sz="5497">
              <a:solidFill>
                <a:srgbClr val="282120"/>
              </a:solidFill>
              <a:latin typeface="Montserrat Semi-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892</Words>
  <Application>Microsoft Office PowerPoint</Application>
  <PresentationFormat>Özel</PresentationFormat>
  <Paragraphs>99</Paragraphs>
  <Slides>15</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15</vt:i4>
      </vt:variant>
    </vt:vector>
  </HeadingPairs>
  <TitlesOfParts>
    <vt:vector size="26" baseType="lpstr">
      <vt:lpstr>Montserrat Extra-Bold</vt:lpstr>
      <vt:lpstr>Arimo</vt:lpstr>
      <vt:lpstr>Andada</vt:lpstr>
      <vt:lpstr>DejaVu Serif</vt:lpstr>
      <vt:lpstr>Calibri</vt:lpstr>
      <vt:lpstr>Abril Fatface</vt:lpstr>
      <vt:lpstr>Andada Bold</vt:lpstr>
      <vt:lpstr>Montserrat Extra-Bold Bold</vt:lpstr>
      <vt:lpstr>Montserrat Semi-Bold</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güvenli</dc:title>
  <dc:creator>MÜDÜR</dc:creator>
  <cp:lastModifiedBy>MÜDÜR</cp:lastModifiedBy>
  <cp:revision>3</cp:revision>
  <dcterms:created xsi:type="dcterms:W3CDTF">2006-08-16T00:00:00Z</dcterms:created>
  <dcterms:modified xsi:type="dcterms:W3CDTF">2022-04-27T10:38:27Z</dcterms:modified>
  <dc:identifier>DAE-ZrMAfmk</dc:identifier>
</cp:coreProperties>
</file>